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7"/>
  </p:notesMasterIdLst>
  <p:sldIdLst>
    <p:sldId id="256" r:id="rId2"/>
    <p:sldId id="257" r:id="rId3"/>
    <p:sldId id="258" r:id="rId4"/>
    <p:sldId id="288" r:id="rId5"/>
    <p:sldId id="289" r:id="rId6"/>
    <p:sldId id="290" r:id="rId7"/>
    <p:sldId id="291" r:id="rId8"/>
    <p:sldId id="287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4" r:id="rId23"/>
    <p:sldId id="275" r:id="rId24"/>
    <p:sldId id="276" r:id="rId25"/>
    <p:sldId id="277" r:id="rId26"/>
    <p:sldId id="292" r:id="rId27"/>
    <p:sldId id="293" r:id="rId28"/>
    <p:sldId id="294" r:id="rId29"/>
    <p:sldId id="295" r:id="rId30"/>
    <p:sldId id="296" r:id="rId31"/>
    <p:sldId id="297" r:id="rId32"/>
    <p:sldId id="298" r:id="rId33"/>
    <p:sldId id="299" r:id="rId34"/>
    <p:sldId id="300" r:id="rId35"/>
    <p:sldId id="286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CDCDCD"/>
    <a:srgbClr val="AD4845"/>
    <a:srgbClr val="008000"/>
    <a:srgbClr val="FF2500"/>
    <a:srgbClr val="4949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61"/>
    <p:restoredTop sz="92456"/>
  </p:normalViewPr>
  <p:slideViewPr>
    <p:cSldViewPr snapToGrid="0" snapToObjects="1">
      <p:cViewPr varScale="1">
        <p:scale>
          <a:sx n="136" d="100"/>
          <a:sy n="136" d="100"/>
        </p:scale>
        <p:origin x="240" y="3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E682EF-DF42-BE49-A4B7-DE4BDAE7F519}" type="datetimeFigureOut">
              <a:rPr lang="en-US" smtClean="0"/>
              <a:t>2/7/18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377592-5355-8645-956C-436C94C958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3513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77592-5355-8645-956C-436C94C9589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630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77592-5355-8645-956C-436C94C95896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7283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56C19-FFD4-0046-85A8-3C428FEF46AB}" type="datetimeFigureOut">
              <a:rPr lang="en-US" smtClean="0"/>
              <a:t>2/7/18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74D97-BC5B-F44E-A15B-EC5F64B99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7562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56C19-FFD4-0046-85A8-3C428FEF46AB}" type="datetimeFigureOut">
              <a:rPr lang="en-US" smtClean="0"/>
              <a:t>2/7/18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74D97-BC5B-F44E-A15B-EC5F64B99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5091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56C19-FFD4-0046-85A8-3C428FEF46AB}" type="datetimeFigureOut">
              <a:rPr lang="en-US" smtClean="0"/>
              <a:t>2/7/18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74D97-BC5B-F44E-A15B-EC5F64B99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1190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270" y="0"/>
            <a:ext cx="10027024" cy="1325563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270" y="962494"/>
            <a:ext cx="10027024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0" y="6339682"/>
            <a:ext cx="2743200" cy="365125"/>
          </a:xfrm>
        </p:spPr>
        <p:txBody>
          <a:bodyPr/>
          <a:lstStyle/>
          <a:p>
            <a:fld id="{D8556C19-FFD4-0046-85A8-3C428FEF46AB}" type="datetimeFigureOut">
              <a:rPr lang="en-US" smtClean="0"/>
              <a:t>2/7/18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51629" y="6332351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274859" y="6332352"/>
            <a:ext cx="2743200" cy="365125"/>
          </a:xfrm>
        </p:spPr>
        <p:txBody>
          <a:bodyPr/>
          <a:lstStyle/>
          <a:p>
            <a:fld id="{1DF74D97-BC5B-F44E-A15B-EC5F64B9989B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 userDrawn="1"/>
        </p:nvCxnSpPr>
        <p:spPr>
          <a:xfrm flipH="1">
            <a:off x="191589" y="717784"/>
            <a:ext cx="10771632" cy="0"/>
          </a:xfrm>
          <a:prstGeom prst="line">
            <a:avLst/>
          </a:prstGeom>
          <a:ln w="38100">
            <a:solidFill>
              <a:srgbClr val="CDCD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5463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56C19-FFD4-0046-85A8-3C428FEF46AB}" type="datetimeFigureOut">
              <a:rPr lang="en-US" smtClean="0"/>
              <a:t>2/7/18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74D97-BC5B-F44E-A15B-EC5F64B99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72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0341" y="962494"/>
            <a:ext cx="5002306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0" y="5493219"/>
            <a:ext cx="2743200" cy="365125"/>
          </a:xfrm>
        </p:spPr>
        <p:txBody>
          <a:bodyPr/>
          <a:lstStyle/>
          <a:p>
            <a:fld id="{D8556C19-FFD4-0046-85A8-3C428FEF46AB}" type="datetimeFigureOut">
              <a:rPr lang="en-US" smtClean="0"/>
              <a:t>2/7/18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200400" y="5493219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772400" y="5493219"/>
            <a:ext cx="2743200" cy="365125"/>
          </a:xfrm>
        </p:spPr>
        <p:txBody>
          <a:bodyPr/>
          <a:lstStyle/>
          <a:p>
            <a:fld id="{1DF74D97-BC5B-F44E-A15B-EC5F64B9989B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44823" y="0"/>
            <a:ext cx="10027024" cy="1325563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Content Placeholder 2"/>
          <p:cNvSpPr>
            <a:spLocks noGrp="1"/>
          </p:cNvSpPr>
          <p:nvPr>
            <p:ph sz="half" idx="14"/>
          </p:nvPr>
        </p:nvSpPr>
        <p:spPr>
          <a:xfrm>
            <a:off x="5042647" y="962494"/>
            <a:ext cx="5002306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 flipH="1">
            <a:off x="191589" y="717784"/>
            <a:ext cx="10771632" cy="0"/>
          </a:xfrm>
          <a:prstGeom prst="line">
            <a:avLst/>
          </a:prstGeom>
          <a:ln w="38100">
            <a:solidFill>
              <a:srgbClr val="CDCD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52464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482" y="13255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8482" y="21494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360894" y="13255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360894" y="21494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26894" y="6000750"/>
            <a:ext cx="2743200" cy="365125"/>
          </a:xfrm>
        </p:spPr>
        <p:txBody>
          <a:bodyPr/>
          <a:lstStyle/>
          <a:p>
            <a:fld id="{D8556C19-FFD4-0046-85A8-3C428FEF46AB}" type="datetimeFigureOut">
              <a:rPr lang="en-US" smtClean="0"/>
              <a:t>2/7/18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227294" y="600075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799294" y="6000750"/>
            <a:ext cx="2743200" cy="365125"/>
          </a:xfrm>
        </p:spPr>
        <p:txBody>
          <a:bodyPr/>
          <a:lstStyle/>
          <a:p>
            <a:fld id="{1DF74D97-BC5B-F44E-A15B-EC5F64B9989B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58270" y="0"/>
            <a:ext cx="10515600" cy="1325563"/>
          </a:xfrm>
        </p:spPr>
        <p:txBody>
          <a:bodyPr anchor="t"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17" name="Straight Connector 16"/>
          <p:cNvCxnSpPr/>
          <p:nvPr userDrawn="1"/>
        </p:nvCxnSpPr>
        <p:spPr>
          <a:xfrm flipH="1">
            <a:off x="191589" y="717784"/>
            <a:ext cx="10771632" cy="0"/>
          </a:xfrm>
          <a:prstGeom prst="line">
            <a:avLst/>
          </a:prstGeom>
          <a:ln w="38100">
            <a:solidFill>
              <a:srgbClr val="CDCD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64911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56C19-FFD4-0046-85A8-3C428FEF46AB}" type="datetimeFigureOut">
              <a:rPr lang="en-US" smtClean="0"/>
              <a:t>2/7/18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74D97-BC5B-F44E-A15B-EC5F64B9989B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71717" y="0"/>
            <a:ext cx="10515600" cy="1325563"/>
          </a:xfrm>
        </p:spPr>
        <p:txBody>
          <a:bodyPr anchor="t"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 flipH="1">
            <a:off x="191589" y="717784"/>
            <a:ext cx="10771632" cy="0"/>
          </a:xfrm>
          <a:prstGeom prst="line">
            <a:avLst/>
          </a:prstGeom>
          <a:ln w="38100">
            <a:solidFill>
              <a:srgbClr val="CDCD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51617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56C19-FFD4-0046-85A8-3C428FEF46AB}" type="datetimeFigureOut">
              <a:rPr lang="en-US" smtClean="0"/>
              <a:t>2/7/18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74D97-BC5B-F44E-A15B-EC5F64B99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2157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56C19-FFD4-0046-85A8-3C428FEF46AB}" type="datetimeFigureOut">
              <a:rPr lang="en-US" smtClean="0"/>
              <a:t>2/7/18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74D97-BC5B-F44E-A15B-EC5F64B99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1473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56C19-FFD4-0046-85A8-3C428FEF46AB}" type="datetimeFigureOut">
              <a:rPr lang="en-US" smtClean="0"/>
              <a:t>2/7/18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74D97-BC5B-F44E-A15B-EC5F64B99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5921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99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D8556C19-FFD4-0046-85A8-3C428FEF46AB}" type="datetimeFigureOut">
              <a:rPr lang="en-US" smtClean="0"/>
              <a:pPr/>
              <a:t>2/7/18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1DF74D97-BC5B-F44E-A15B-EC5F64B9989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0058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samtools.sourceforge.net/SAM1.pdf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7" Type="http://schemas.openxmlformats.org/officeDocument/2006/relationships/image" Target="../media/image14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emf"/><Relationship Id="rId5" Type="http://schemas.openxmlformats.org/officeDocument/2006/relationships/image" Target="../media/image12.emf"/><Relationship Id="rId4" Type="http://schemas.openxmlformats.org/officeDocument/2006/relationships/image" Target="../media/image11.emf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04818" y="2130426"/>
            <a:ext cx="9063182" cy="1470025"/>
          </a:xfrm>
          <a:solidFill>
            <a:schemeClr val="tx1">
              <a:alpha val="70000"/>
            </a:schemeClr>
          </a:solidFill>
        </p:spPr>
        <p:txBody>
          <a:bodyPr>
            <a:normAutofit fontScale="90000"/>
          </a:bodyPr>
          <a:lstStyle/>
          <a:p>
            <a:r>
              <a:rPr lang="en-US" dirty="0"/>
              <a:t>Entering the Matrix:</a:t>
            </a:r>
            <a:br>
              <a:rPr lang="en-US" dirty="0"/>
            </a:br>
            <a:r>
              <a:rPr lang="en-US" dirty="0"/>
              <a:t>the basics of NGS Data files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20456" y="5398596"/>
            <a:ext cx="8312727" cy="1332389"/>
          </a:xfrm>
          <a:solidFill>
            <a:srgbClr val="000000">
              <a:alpha val="70000"/>
            </a:srgbClr>
          </a:solidFill>
        </p:spPr>
        <p:txBody>
          <a:bodyPr>
            <a:normAutofit/>
          </a:bodyPr>
          <a:lstStyle/>
          <a:p>
            <a:r>
              <a:rPr lang="en-US" sz="2800" dirty="0"/>
              <a:t>BIO 594- </a:t>
            </a:r>
          </a:p>
          <a:p>
            <a:r>
              <a:rPr lang="en-US" sz="2800" dirty="0"/>
              <a:t>University of Rhode Island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9991474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familiar with FASTQ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163770" y="1223803"/>
            <a:ext cx="9144000" cy="604981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22FF0F"/>
                </a:solidFill>
              </a:rPr>
              <a:t>@HWUSI-EAS1877:1234_Puritz2:1:1:12814:984 1:N:0:ACAGTG</a:t>
            </a:r>
          </a:p>
          <a:p>
            <a:pPr marL="0" indent="0">
              <a:buNone/>
            </a:pPr>
            <a:endParaRPr lang="en-US" sz="2400" dirty="0">
              <a:solidFill>
                <a:srgbClr val="22FF0F"/>
              </a:solidFill>
            </a:endParaRPr>
          </a:p>
          <a:p>
            <a:pPr marL="0" indent="0">
              <a:buNone/>
            </a:pPr>
            <a:endParaRPr lang="en-US" sz="2400" dirty="0">
              <a:solidFill>
                <a:srgbClr val="22FF0F"/>
              </a:solidFill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FFFF00"/>
                </a:solidFill>
              </a:rPr>
              <a:t>ACTTTTGACCGGACTTGTGATAGACTTCCGATGGACTCGNCTACTTATTCAGGAAATCATTGAGGTTTCATCCGGTAACAGTTGCATTTCTCCTAT</a:t>
            </a:r>
          </a:p>
          <a:p>
            <a:pPr marL="0" indent="0">
              <a:buNone/>
            </a:pPr>
            <a:endParaRPr lang="en-US" sz="2400" dirty="0">
              <a:solidFill>
                <a:srgbClr val="FFFF00"/>
              </a:solidFill>
            </a:endParaRPr>
          </a:p>
          <a:p>
            <a:pPr marL="0" indent="0">
              <a:buNone/>
            </a:pPr>
            <a:endParaRPr lang="en-US" sz="2400" dirty="0">
              <a:solidFill>
                <a:srgbClr val="FFFF00"/>
              </a:solidFill>
            </a:endParaRPr>
          </a:p>
          <a:p>
            <a:pPr marL="0" indent="0">
              <a:buNone/>
            </a:pPr>
            <a:r>
              <a:rPr lang="en-US" sz="2400" dirty="0"/>
              <a:t>+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</a:rPr>
              <a:t>99999@CC@@CC@CCCC@@@C@CC@CCCCCC@@@@7777#58454C@@CC@@@@@@@@@@@@@@@@@@@@@C@@@@@@@CC@@C@C@C@@@@@@@C</a:t>
            </a:r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" b="78728"/>
          <a:stretch/>
        </p:blipFill>
        <p:spPr>
          <a:xfrm>
            <a:off x="10995202" y="717784"/>
            <a:ext cx="1084735" cy="1300587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</p:spTree>
    <p:extLst>
      <p:ext uri="{BB962C8B-B14F-4D97-AF65-F5344CB8AC3E}">
        <p14:creationId xmlns:p14="http://schemas.microsoft.com/office/powerpoint/2010/main" val="14536901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familiar with FASTQ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108350" y="808183"/>
            <a:ext cx="9144000" cy="2874818"/>
          </a:xfrm>
          <a:ln w="28575" cmpd="sng">
            <a:solidFill>
              <a:srgbClr val="FFFFFF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22FF0F"/>
                </a:solidFill>
              </a:rPr>
              <a:t>@HWUSI-EAS1877:1234_Puritz2:1:1:12814:984 1:N:0:ACAGTG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FFFF00"/>
                </a:solidFill>
              </a:rPr>
              <a:t>ACTTTTGACCGGACTTGTGATAGACTTCCGATGGACTCGNCTACTTATTCAGGAAATCATTGAGGTTTCATCCGGTAACAGTTGCATTTCTCCTAT</a:t>
            </a:r>
          </a:p>
          <a:p>
            <a:pPr marL="0" indent="0">
              <a:buNone/>
            </a:pPr>
            <a:r>
              <a:rPr lang="en-US" sz="2400" dirty="0"/>
              <a:t>+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</a:rPr>
              <a:t>99999@CC@@CC@CCCC@@@C@CC@CCCCCC@@@@7777#58454C@@CC@@@@@@@@@@@@@@@@@@@@@C@@@@@@@CC@@C@C@C@@@@@@@C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2" name="TextBox 1"/>
          <p:cNvSpPr txBox="1"/>
          <p:nvPr/>
        </p:nvSpPr>
        <p:spPr>
          <a:xfrm>
            <a:off x="1108351" y="3995679"/>
            <a:ext cx="91439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22FF0F"/>
                </a:solidFill>
              </a:rPr>
              <a:t>Sequence Identifier and Description</a:t>
            </a:r>
          </a:p>
          <a:p>
            <a:pPr algn="ctr"/>
            <a:endParaRPr lang="en-US" sz="3600" dirty="0">
              <a:solidFill>
                <a:srgbClr val="22FF0F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" b="74534"/>
          <a:stretch/>
        </p:blipFill>
        <p:spPr>
          <a:xfrm>
            <a:off x="10995202" y="717784"/>
            <a:ext cx="1084735" cy="1557065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</p:spTree>
    <p:extLst>
      <p:ext uri="{BB962C8B-B14F-4D97-AF65-F5344CB8AC3E}">
        <p14:creationId xmlns:p14="http://schemas.microsoft.com/office/powerpoint/2010/main" val="2492856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familiar with FASTQ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108350" y="808183"/>
            <a:ext cx="9144000" cy="2874818"/>
          </a:xfrm>
          <a:ln w="28575" cmpd="sng">
            <a:solidFill>
              <a:srgbClr val="FFFFFF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22FF0F"/>
                </a:solidFill>
              </a:rPr>
              <a:t>@HWUSI-EAS1877:1234_Puritz2:1:1:12814:984 1:N:0:ACAGTG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FFFF00"/>
                </a:solidFill>
              </a:rPr>
              <a:t>ACTTTTGACCGGACTTGTGATAGACTTCCGATGGACTCGNCTACTTATTCAGGAAATCATTGAGGTTTCATCCGGTAACAGTTGCATTTCTCCTAT</a:t>
            </a:r>
          </a:p>
          <a:p>
            <a:pPr marL="0" indent="0">
              <a:buNone/>
            </a:pPr>
            <a:r>
              <a:rPr lang="en-US" sz="2400" dirty="0"/>
              <a:t>+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</a:rPr>
              <a:t>99999@CC@@CC@CCCC@@@C@CC@CCCCCC@@@@7777#58454C@@CC@@@@@@@@@@@@@@@@@@@@@C@@@@@@@CC@@C@C@C@@@@@@@C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2" name="TextBox 1"/>
          <p:cNvSpPr txBox="1"/>
          <p:nvPr/>
        </p:nvSpPr>
        <p:spPr>
          <a:xfrm>
            <a:off x="1108351" y="3995679"/>
            <a:ext cx="9143999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22FF0F"/>
                </a:solidFill>
              </a:rPr>
              <a:t>Sequence Identifier and Description</a:t>
            </a:r>
          </a:p>
          <a:p>
            <a:pPr algn="ctr"/>
            <a:endParaRPr lang="en-US" sz="3600" dirty="0">
              <a:solidFill>
                <a:srgbClr val="22FF0F"/>
              </a:solidFill>
            </a:endParaRPr>
          </a:p>
          <a:p>
            <a:pPr algn="ctr"/>
            <a:r>
              <a:rPr lang="en-US" sz="3600" dirty="0">
                <a:solidFill>
                  <a:srgbClr val="FFFF00"/>
                </a:solidFill>
              </a:rPr>
              <a:t>Actual Sequence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" b="70339"/>
          <a:stretch/>
        </p:blipFill>
        <p:spPr>
          <a:xfrm>
            <a:off x="10995202" y="717784"/>
            <a:ext cx="1084735" cy="1813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1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familiar with FASTQ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108350" y="808183"/>
            <a:ext cx="9144000" cy="2874818"/>
          </a:xfrm>
          <a:ln w="28575" cmpd="sng">
            <a:solidFill>
              <a:srgbClr val="FFFFFF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22FF0F"/>
                </a:solidFill>
              </a:rPr>
              <a:t>@HWUSI-EAS1877:1234_Puritz2:1:1:12814:984 1:N:0:ACAGTG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FFFF00"/>
                </a:solidFill>
              </a:rPr>
              <a:t>ACTTTTGACCGGACTTGTGATAGACTTCCGATGGACTCGNCTACTTATTCAGGAAATCATTGAGGTTTCATCCGGTAACAGTTGCATTTCTCCTAT</a:t>
            </a:r>
          </a:p>
          <a:p>
            <a:pPr marL="0" indent="0">
              <a:buNone/>
            </a:pPr>
            <a:r>
              <a:rPr lang="en-US" sz="2400" dirty="0"/>
              <a:t>+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</a:rPr>
              <a:t>99999@CC@@CC@CCCC@@@C@CC@CCCCCC@@@@7777#58454C@@CC@@@@@@@@@@@@@@@@@@@@@C@@@@@@@CC@@C@C@C@@@@@@@C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2" name="TextBox 1"/>
          <p:cNvSpPr txBox="1"/>
          <p:nvPr/>
        </p:nvSpPr>
        <p:spPr>
          <a:xfrm>
            <a:off x="1108351" y="3995678"/>
            <a:ext cx="914399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22FF0F"/>
                </a:solidFill>
              </a:rPr>
              <a:t>Sequence Identifier and Description</a:t>
            </a:r>
          </a:p>
          <a:p>
            <a:pPr algn="ctr"/>
            <a:endParaRPr lang="en-US" sz="3600" dirty="0">
              <a:solidFill>
                <a:srgbClr val="22FF0F"/>
              </a:solidFill>
            </a:endParaRPr>
          </a:p>
          <a:p>
            <a:pPr algn="ctr"/>
            <a:r>
              <a:rPr lang="en-US" sz="3600" dirty="0">
                <a:solidFill>
                  <a:srgbClr val="FFFF00"/>
                </a:solidFill>
              </a:rPr>
              <a:t>Actual Sequence</a:t>
            </a:r>
          </a:p>
          <a:p>
            <a:pPr algn="ctr"/>
            <a:endParaRPr lang="en-US" sz="3600" dirty="0">
              <a:solidFill>
                <a:srgbClr val="FFFF00"/>
              </a:solidFill>
            </a:endParaRPr>
          </a:p>
          <a:p>
            <a:pPr algn="ctr"/>
            <a:r>
              <a:rPr lang="en-US" sz="3600" dirty="0">
                <a:solidFill>
                  <a:srgbClr val="FF0000"/>
                </a:solidFill>
              </a:rPr>
              <a:t>Quality Score (in ASCII)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" b="66146"/>
          <a:stretch/>
        </p:blipFill>
        <p:spPr>
          <a:xfrm>
            <a:off x="10995202" y="717784"/>
            <a:ext cx="1084735" cy="2070021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</p:spTree>
    <p:extLst>
      <p:ext uri="{BB962C8B-B14F-4D97-AF65-F5344CB8AC3E}">
        <p14:creationId xmlns:p14="http://schemas.microsoft.com/office/powerpoint/2010/main" val="11626875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familiar with FASTQ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177633" y="808183"/>
            <a:ext cx="9144000" cy="28748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22FF0F"/>
                </a:solidFill>
              </a:rPr>
              <a:t>@HWUSI-EAS1877:1234_Puritz2:1:1:12814:984 1:N:0:ACAGTG</a:t>
            </a:r>
          </a:p>
          <a:p>
            <a:pPr marL="0" indent="0">
              <a:buNone/>
            </a:pPr>
            <a:endParaRPr lang="en-US" sz="2400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4630967"/>
              </p:ext>
            </p:extLst>
          </p:nvPr>
        </p:nvGraphicFramePr>
        <p:xfrm>
          <a:off x="1177633" y="1686382"/>
          <a:ext cx="9144000" cy="4963438"/>
        </p:xfrm>
        <a:graphic>
          <a:graphicData uri="http://schemas.openxmlformats.org/drawingml/2006/table">
            <a:tbl>
              <a:tblPr/>
              <a:tblGrid>
                <a:gridCol w="457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28071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>
                          <a:solidFill>
                            <a:srgbClr val="22FF0F"/>
                          </a:solidFill>
                          <a:effectLst/>
                          <a:latin typeface="Calibri"/>
                        </a:rPr>
                        <a:t>EAS1877</a:t>
                      </a:r>
                    </a:p>
                  </a:txBody>
                  <a:tcPr marL="7350" marR="7350" marT="7350" marB="0" anchor="b">
                    <a:lnL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>
                          <a:solidFill>
                            <a:srgbClr val="22FF0F"/>
                          </a:solidFill>
                          <a:effectLst/>
                          <a:latin typeface="Calibri"/>
                        </a:rPr>
                        <a:t>Instrument</a:t>
                      </a:r>
                      <a:r>
                        <a:rPr lang="en-US" sz="2400" b="0" i="0" u="none" strike="noStrike" baseline="0" dirty="0">
                          <a:solidFill>
                            <a:srgbClr val="22FF0F"/>
                          </a:solidFill>
                          <a:effectLst/>
                          <a:latin typeface="Calibri"/>
                        </a:rPr>
                        <a:t> name</a:t>
                      </a:r>
                      <a:endParaRPr lang="en-US" sz="2400" b="0" i="0" u="none" strike="noStrike" dirty="0">
                        <a:solidFill>
                          <a:srgbClr val="22FF0F"/>
                        </a:solidFill>
                        <a:effectLst/>
                        <a:latin typeface="Calibri"/>
                      </a:endParaRPr>
                    </a:p>
                  </a:txBody>
                  <a:tcPr marL="7350" marR="7350" marT="7350" marB="0" anchor="b">
                    <a:lnL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8071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>
                          <a:solidFill>
                            <a:srgbClr val="22FF0F"/>
                          </a:solidFill>
                          <a:effectLst/>
                          <a:latin typeface="Calibri"/>
                        </a:rPr>
                        <a:t>1234</a:t>
                      </a:r>
                    </a:p>
                  </a:txBody>
                  <a:tcPr marL="7350" marR="7350" marT="7350" marB="0" anchor="b">
                    <a:lnL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>
                          <a:solidFill>
                            <a:srgbClr val="22FF0F"/>
                          </a:solidFill>
                          <a:effectLst/>
                          <a:latin typeface="Calibri"/>
                        </a:rPr>
                        <a:t>Run ID</a:t>
                      </a:r>
                    </a:p>
                  </a:txBody>
                  <a:tcPr marL="7350" marR="7350" marT="7350" marB="0" anchor="b">
                    <a:lnL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8071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>
                          <a:solidFill>
                            <a:srgbClr val="22FF0F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350" marR="7350" marT="7350" marB="0" anchor="b">
                    <a:lnL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 err="1">
                          <a:solidFill>
                            <a:srgbClr val="22FF0F"/>
                          </a:solidFill>
                          <a:effectLst/>
                          <a:latin typeface="Calibri"/>
                        </a:rPr>
                        <a:t>Flowcell</a:t>
                      </a:r>
                      <a:r>
                        <a:rPr lang="en-US" sz="2400" b="0" i="0" u="none" strike="noStrike" dirty="0">
                          <a:solidFill>
                            <a:srgbClr val="22FF0F"/>
                          </a:solidFill>
                          <a:effectLst/>
                          <a:latin typeface="Calibri"/>
                        </a:rPr>
                        <a:t> ID</a:t>
                      </a:r>
                    </a:p>
                  </a:txBody>
                  <a:tcPr marL="7350" marR="7350" marT="7350" marB="0" anchor="b">
                    <a:lnL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8071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>
                          <a:solidFill>
                            <a:srgbClr val="22FF0F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350" marR="7350" marT="7350" marB="0" anchor="b">
                    <a:lnL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 err="1">
                          <a:solidFill>
                            <a:srgbClr val="22FF0F"/>
                          </a:solidFill>
                          <a:effectLst/>
                          <a:latin typeface="Calibri"/>
                        </a:rPr>
                        <a:t>Flowcell</a:t>
                      </a:r>
                      <a:r>
                        <a:rPr lang="en-US" sz="2400" b="0" i="0" u="none" strike="noStrike" dirty="0">
                          <a:solidFill>
                            <a:srgbClr val="22FF0F"/>
                          </a:solidFill>
                          <a:effectLst/>
                          <a:latin typeface="Calibri"/>
                        </a:rPr>
                        <a:t> Lane</a:t>
                      </a:r>
                    </a:p>
                  </a:txBody>
                  <a:tcPr marL="7350" marR="7350" marT="7350" marB="0" anchor="b">
                    <a:lnL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8071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>
                          <a:solidFill>
                            <a:srgbClr val="22FF0F"/>
                          </a:solidFill>
                          <a:effectLst/>
                          <a:latin typeface="Calibri"/>
                        </a:rPr>
                        <a:t>12814</a:t>
                      </a:r>
                    </a:p>
                  </a:txBody>
                  <a:tcPr marL="7350" marR="7350" marT="7350" marB="0" anchor="b">
                    <a:lnL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>
                          <a:solidFill>
                            <a:srgbClr val="22FF0F"/>
                          </a:solidFill>
                          <a:effectLst/>
                          <a:latin typeface="Calibri"/>
                        </a:rPr>
                        <a:t>X</a:t>
                      </a:r>
                      <a:r>
                        <a:rPr lang="en-US" sz="2400" b="0" i="0" u="none" strike="noStrike" baseline="0" dirty="0">
                          <a:solidFill>
                            <a:srgbClr val="22FF0F"/>
                          </a:solidFill>
                          <a:effectLst/>
                          <a:latin typeface="Calibri"/>
                        </a:rPr>
                        <a:t> coordinate of the cluster</a:t>
                      </a:r>
                      <a:endParaRPr lang="en-US" sz="2400" b="0" i="0" u="none" strike="noStrike" dirty="0">
                        <a:solidFill>
                          <a:srgbClr val="22FF0F"/>
                        </a:solidFill>
                        <a:effectLst/>
                        <a:latin typeface="Calibri"/>
                      </a:endParaRPr>
                    </a:p>
                  </a:txBody>
                  <a:tcPr marL="7350" marR="7350" marT="7350" marB="0" anchor="b">
                    <a:lnL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28071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>
                          <a:solidFill>
                            <a:srgbClr val="22FF0F"/>
                          </a:solidFill>
                          <a:effectLst/>
                          <a:latin typeface="Calibri"/>
                        </a:rPr>
                        <a:t>984</a:t>
                      </a:r>
                    </a:p>
                  </a:txBody>
                  <a:tcPr marL="7350" marR="7350" marT="7350" marB="0" anchor="b">
                    <a:lnL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>
                          <a:solidFill>
                            <a:srgbClr val="22FF0F"/>
                          </a:solidFill>
                          <a:effectLst/>
                          <a:latin typeface="Calibri"/>
                        </a:rPr>
                        <a:t>Y coordinate of the cluster</a:t>
                      </a:r>
                    </a:p>
                  </a:txBody>
                  <a:tcPr marL="7350" marR="7350" marT="7350" marB="0" anchor="b">
                    <a:lnL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28071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>
                          <a:solidFill>
                            <a:srgbClr val="22FF0F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350" marR="7350" marT="7350" marB="0" anchor="b">
                    <a:lnL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>
                          <a:solidFill>
                            <a:srgbClr val="22FF0F"/>
                          </a:solidFill>
                          <a:effectLst/>
                          <a:latin typeface="Calibri"/>
                        </a:rPr>
                        <a:t>Member of a pair, 1 or 2</a:t>
                      </a:r>
                    </a:p>
                  </a:txBody>
                  <a:tcPr marL="7350" marR="7350" marT="7350" marB="0" anchor="b">
                    <a:lnL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32636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>
                          <a:solidFill>
                            <a:srgbClr val="22FF0F"/>
                          </a:solidFill>
                          <a:effectLst/>
                          <a:latin typeface="Calibri"/>
                        </a:rPr>
                        <a:t>N</a:t>
                      </a:r>
                    </a:p>
                  </a:txBody>
                  <a:tcPr marL="7350" marR="7350" marT="7350" marB="0" anchor="b">
                    <a:lnL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>
                          <a:solidFill>
                            <a:srgbClr val="22FF0F"/>
                          </a:solidFill>
                          <a:effectLst/>
                          <a:latin typeface="Calibri"/>
                        </a:rPr>
                        <a:t>Y</a:t>
                      </a:r>
                      <a:r>
                        <a:rPr lang="en-US" sz="2400" b="0" i="0" u="none" strike="noStrike" baseline="0" dirty="0">
                          <a:solidFill>
                            <a:srgbClr val="22FF0F"/>
                          </a:solidFill>
                          <a:effectLst/>
                          <a:latin typeface="Calibri"/>
                        </a:rPr>
                        <a:t> - Fails read filter</a:t>
                      </a:r>
                    </a:p>
                    <a:p>
                      <a:pPr algn="l" fontAlgn="b"/>
                      <a:r>
                        <a:rPr lang="en-US" sz="2400" b="0" i="0" u="none" strike="noStrike" baseline="0" dirty="0">
                          <a:solidFill>
                            <a:srgbClr val="22FF0F"/>
                          </a:solidFill>
                          <a:effectLst/>
                          <a:latin typeface="Calibri"/>
                        </a:rPr>
                        <a:t>N - Does not fail read filter</a:t>
                      </a:r>
                      <a:endParaRPr lang="en-US" sz="2400" b="0" i="0" u="none" strike="noStrike" dirty="0">
                        <a:solidFill>
                          <a:srgbClr val="22FF0F"/>
                        </a:solidFill>
                        <a:effectLst/>
                        <a:latin typeface="Calibri"/>
                      </a:endParaRPr>
                    </a:p>
                  </a:txBody>
                  <a:tcPr marL="7350" marR="7350" marT="7350" marB="0" anchor="b">
                    <a:lnL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28071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>
                          <a:solidFill>
                            <a:srgbClr val="22FF0F"/>
                          </a:solidFill>
                          <a:effectLst/>
                          <a:latin typeface="Calibri"/>
                        </a:rPr>
                        <a:t>ACAGTG</a:t>
                      </a:r>
                    </a:p>
                  </a:txBody>
                  <a:tcPr marL="7350" marR="7350" marT="7350" marB="0" anchor="b">
                    <a:lnL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>
                          <a:solidFill>
                            <a:srgbClr val="22FF0F"/>
                          </a:solidFill>
                          <a:effectLst/>
                          <a:latin typeface="Calibri"/>
                        </a:rPr>
                        <a:t>index sequence</a:t>
                      </a:r>
                    </a:p>
                  </a:txBody>
                  <a:tcPr marL="7350" marR="7350" marT="7350" marB="0" anchor="b">
                    <a:lnL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" b="66146"/>
          <a:stretch/>
        </p:blipFill>
        <p:spPr>
          <a:xfrm>
            <a:off x="10995202" y="717784"/>
            <a:ext cx="1084735" cy="2070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3185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familiar with FASTQ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039083" y="808183"/>
            <a:ext cx="9144000" cy="28748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FFFF00"/>
                </a:solidFill>
              </a:rPr>
              <a:t>ACTTTTGACCGGACTTGTGATAGACTTCCGATGGACTCGNCTACTTATTCAGGAAATCATTGAGGTTTCATCCGGTAACAGTTGCATTTCTCCTAT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2" name="TextBox 1"/>
          <p:cNvSpPr txBox="1"/>
          <p:nvPr/>
        </p:nvSpPr>
        <p:spPr>
          <a:xfrm>
            <a:off x="1039084" y="3995679"/>
            <a:ext cx="9143999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3600" dirty="0">
              <a:solidFill>
                <a:srgbClr val="22FF0F"/>
              </a:solidFill>
            </a:endParaRPr>
          </a:p>
          <a:p>
            <a:pPr algn="ctr"/>
            <a:r>
              <a:rPr lang="en-US" sz="3600" dirty="0">
                <a:solidFill>
                  <a:srgbClr val="FFFF00"/>
                </a:solidFill>
              </a:rPr>
              <a:t>Actual Sequence</a:t>
            </a:r>
          </a:p>
          <a:p>
            <a:pPr algn="ctr"/>
            <a:endParaRPr lang="en-US" sz="3600" dirty="0">
              <a:solidFill>
                <a:srgbClr val="FFFF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" b="57575"/>
          <a:stretch/>
        </p:blipFill>
        <p:spPr>
          <a:xfrm>
            <a:off x="10995202" y="717784"/>
            <a:ext cx="1084735" cy="2594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9063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familiar with FASTQ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941294" y="1874503"/>
            <a:ext cx="9144000" cy="28748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+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</a:rPr>
              <a:t>99999@CC@@CC@CCCC@@@C@CC@CCCCCC@@@@7777#58454C@@CC@@@@@@@@@@@@@@@@@@@@@C@@@@@@@CC@@C@C@C@@@@@@@C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2" name="TextBox 1"/>
          <p:cNvSpPr txBox="1"/>
          <p:nvPr/>
        </p:nvSpPr>
        <p:spPr>
          <a:xfrm>
            <a:off x="860477" y="3642239"/>
            <a:ext cx="9143999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/>
              <a:buChar char="•"/>
            </a:pPr>
            <a:r>
              <a:rPr lang="en-US" sz="3200" dirty="0">
                <a:solidFill>
                  <a:srgbClr val="FF0000"/>
                </a:solidFill>
              </a:rPr>
              <a:t>Quality Score (in ASCII)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" b="90016"/>
          <a:stretch/>
        </p:blipFill>
        <p:spPr>
          <a:xfrm>
            <a:off x="10995202" y="717784"/>
            <a:ext cx="1084735" cy="610273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" b="57575"/>
          <a:stretch/>
        </p:blipFill>
        <p:spPr>
          <a:xfrm>
            <a:off x="10995202" y="717784"/>
            <a:ext cx="1084735" cy="2594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2844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1691411" y="762314"/>
          <a:ext cx="8976591" cy="6011565"/>
        </p:xfrm>
        <a:graphic>
          <a:graphicData uri="http://schemas.openxmlformats.org/drawingml/2006/table">
            <a:tbl>
              <a:tblPr/>
              <a:tblGrid>
                <a:gridCol w="6737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040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143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7377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0404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1437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7377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20404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1437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40077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/>
                        </a:rPr>
                        <a:t>Offset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Character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Quality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BFBFBF"/>
                          </a:solidFill>
                          <a:effectLst/>
                          <a:latin typeface="Calibri"/>
                        </a:rPr>
                        <a:t>Offset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Character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Quality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BFBFBF"/>
                          </a:solidFill>
                          <a:effectLst/>
                          <a:latin typeface="Calibri"/>
                        </a:rPr>
                        <a:t>Offset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Character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Quality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077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/>
                        </a:rPr>
                        <a:t>33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!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BFBFBF"/>
                          </a:solidFill>
                          <a:effectLst/>
                          <a:latin typeface="Calibri"/>
                        </a:rPr>
                        <a:t>47</a:t>
                      </a: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/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14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BFBFBF"/>
                          </a:solidFill>
                          <a:effectLst/>
                          <a:latin typeface="Calibri"/>
                        </a:rPr>
                        <a:t>61</a:t>
                      </a: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=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28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077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/>
                        </a:rPr>
                        <a:t>34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"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BFBFBF"/>
                          </a:solidFill>
                          <a:effectLst/>
                          <a:latin typeface="Calibri"/>
                        </a:rPr>
                        <a:t>48</a:t>
                      </a: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15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BFBFBF"/>
                          </a:solidFill>
                          <a:effectLst/>
                          <a:latin typeface="Calibri"/>
                        </a:rPr>
                        <a:t>62</a:t>
                      </a: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&gt;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29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077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/>
                        </a:rPr>
                        <a:t>35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#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BFBFBF"/>
                          </a:solidFill>
                          <a:effectLst/>
                          <a:latin typeface="Calibri"/>
                        </a:rPr>
                        <a:t>49</a:t>
                      </a: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16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BFBFBF"/>
                          </a:solidFill>
                          <a:effectLst/>
                          <a:latin typeface="Calibri"/>
                        </a:rPr>
                        <a:t>63</a:t>
                      </a: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?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30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077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/>
                        </a:rPr>
                        <a:t>36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$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BFBFBF"/>
                          </a:solidFill>
                          <a:effectLst/>
                          <a:latin typeface="Calibri"/>
                        </a:rPr>
                        <a:t>50</a:t>
                      </a: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17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BFBFBF"/>
                          </a:solidFill>
                          <a:effectLst/>
                          <a:latin typeface="Calibri"/>
                        </a:rPr>
                        <a:t>64</a:t>
                      </a: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@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31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077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/>
                        </a:rPr>
                        <a:t>37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%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BFBFBF"/>
                          </a:solidFill>
                          <a:effectLst/>
                          <a:latin typeface="Calibri"/>
                        </a:rPr>
                        <a:t>51</a:t>
                      </a: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18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BFBFBF"/>
                          </a:solidFill>
                          <a:effectLst/>
                          <a:latin typeface="Calibri"/>
                        </a:rPr>
                        <a:t>65</a:t>
                      </a: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A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32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077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/>
                        </a:rPr>
                        <a:t>38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&amp;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BFBFBF"/>
                          </a:solidFill>
                          <a:effectLst/>
                          <a:latin typeface="Calibri"/>
                        </a:rPr>
                        <a:t>52</a:t>
                      </a: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19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BFBFBF"/>
                          </a:solidFill>
                          <a:effectLst/>
                          <a:latin typeface="Calibri"/>
                        </a:rPr>
                        <a:t>66</a:t>
                      </a: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B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33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0077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/>
                        </a:rPr>
                        <a:t>39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2000" b="1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'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BFBFBF"/>
                          </a:solidFill>
                          <a:effectLst/>
                          <a:latin typeface="Calibri"/>
                        </a:rPr>
                        <a:t>53</a:t>
                      </a: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20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BFBFBF"/>
                          </a:solidFill>
                          <a:effectLst/>
                          <a:latin typeface="Calibri"/>
                        </a:rPr>
                        <a:t>67</a:t>
                      </a: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C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34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0077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/>
                        </a:rPr>
                        <a:t>40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(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7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BFBFBF"/>
                          </a:solidFill>
                          <a:effectLst/>
                          <a:latin typeface="Calibri"/>
                        </a:rPr>
                        <a:t>54</a:t>
                      </a: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21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BFBFBF"/>
                          </a:solidFill>
                          <a:effectLst/>
                          <a:latin typeface="Calibri"/>
                        </a:rPr>
                        <a:t>68</a:t>
                      </a: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D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35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0077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/>
                        </a:rPr>
                        <a:t>41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)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8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BFBFBF"/>
                          </a:solidFill>
                          <a:effectLst/>
                          <a:latin typeface="Calibri"/>
                        </a:rPr>
                        <a:t>55</a:t>
                      </a: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7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22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BFBFBF"/>
                          </a:solidFill>
                          <a:effectLst/>
                          <a:latin typeface="Calibri"/>
                        </a:rPr>
                        <a:t>69</a:t>
                      </a: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E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36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0077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/>
                        </a:rPr>
                        <a:t>42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*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9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BFBFBF"/>
                          </a:solidFill>
                          <a:effectLst/>
                          <a:latin typeface="Calibri"/>
                        </a:rPr>
                        <a:t>56</a:t>
                      </a: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8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23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BFBFBF"/>
                          </a:solidFill>
                          <a:effectLst/>
                          <a:latin typeface="Calibri"/>
                        </a:rPr>
                        <a:t>70</a:t>
                      </a: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F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37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0077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/>
                        </a:rPr>
                        <a:t>43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+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10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BFBFBF"/>
                          </a:solidFill>
                          <a:effectLst/>
                          <a:latin typeface="Calibri"/>
                        </a:rPr>
                        <a:t>57</a:t>
                      </a: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9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24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BFBFBF"/>
                          </a:solidFill>
                          <a:effectLst/>
                          <a:latin typeface="Calibri"/>
                        </a:rPr>
                        <a:t>71</a:t>
                      </a: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G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38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40077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/>
                        </a:rPr>
                        <a:t>44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,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11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BFBFBF"/>
                          </a:solidFill>
                          <a:effectLst/>
                          <a:latin typeface="Calibri"/>
                        </a:rPr>
                        <a:t>58</a:t>
                      </a: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: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25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BFBFBF"/>
                          </a:solidFill>
                          <a:effectLst/>
                          <a:latin typeface="Calibri"/>
                        </a:rPr>
                        <a:t>72</a:t>
                      </a: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H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39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40077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/>
                        </a:rPr>
                        <a:t>45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12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BFBFBF"/>
                          </a:solidFill>
                          <a:effectLst/>
                          <a:latin typeface="Calibri"/>
                        </a:rPr>
                        <a:t>59</a:t>
                      </a: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;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26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BFBFBF"/>
                          </a:solidFill>
                          <a:effectLst/>
                          <a:latin typeface="Calibri"/>
                        </a:rPr>
                        <a:t>73</a:t>
                      </a: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I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40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40077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/>
                        </a:rPr>
                        <a:t>46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.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13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BFBFBF"/>
                          </a:solidFill>
                          <a:effectLst/>
                          <a:latin typeface="Calibri"/>
                        </a:rPr>
                        <a:t>60</a:t>
                      </a: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&lt;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27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BFBFBF"/>
                          </a:solidFill>
                          <a:effectLst/>
                          <a:latin typeface="Calibri"/>
                        </a:rPr>
                        <a:t>74</a:t>
                      </a: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J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41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ASCII Table (offset 33)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" b="48823"/>
          <a:stretch/>
        </p:blipFill>
        <p:spPr>
          <a:xfrm>
            <a:off x="10995202" y="717783"/>
            <a:ext cx="1084735" cy="3129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9296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familiar with FASTQ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942107" y="1528622"/>
            <a:ext cx="9144000" cy="28748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+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</a:rPr>
              <a:t>99999@CC@@CC@CCCC@@@C@CC@CCCCCC@@@@7777#58454C@@CC@@@@@@@@@@@@@@@@@@@@@C@@@@@@@CC@@C@C@C@@@@@@@C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2" name="TextBox 1"/>
          <p:cNvSpPr txBox="1"/>
          <p:nvPr/>
        </p:nvSpPr>
        <p:spPr>
          <a:xfrm>
            <a:off x="861290" y="3296358"/>
            <a:ext cx="914399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/>
              <a:buChar char="•"/>
            </a:pPr>
            <a:r>
              <a:rPr lang="en-US" sz="3200" dirty="0">
                <a:solidFill>
                  <a:srgbClr val="FF0000"/>
                </a:solidFill>
              </a:rPr>
              <a:t>Quality Score (in ASCII)</a:t>
            </a:r>
          </a:p>
          <a:p>
            <a:pPr marL="914400" lvl="1" indent="-457200">
              <a:buFont typeface="Arial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For every bp one ASCII encodes the Quality Score for that base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" b="48823"/>
          <a:stretch/>
        </p:blipFill>
        <p:spPr>
          <a:xfrm>
            <a:off x="10995202" y="717783"/>
            <a:ext cx="1084735" cy="3129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2092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familiar with FASTQ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941294" y="1524170"/>
            <a:ext cx="9144000" cy="28748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+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</a:rPr>
              <a:t>99999@CC@@CC@CCCC@@@C@CC@CCCCCC@@@@7777#58454C@@CC@@@@@@@@@@@@@@@@@@@@@C@@@@@@@CC@@C@C@C@@@@@@@C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2" name="TextBox 1"/>
          <p:cNvSpPr txBox="1"/>
          <p:nvPr/>
        </p:nvSpPr>
        <p:spPr>
          <a:xfrm>
            <a:off x="860477" y="3291906"/>
            <a:ext cx="914399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/>
              <a:buChar char="•"/>
            </a:pPr>
            <a:r>
              <a:rPr lang="en-US" sz="3200" dirty="0">
                <a:solidFill>
                  <a:srgbClr val="FF0000"/>
                </a:solidFill>
              </a:rPr>
              <a:t>Quality Score (in ASCII)</a:t>
            </a:r>
          </a:p>
          <a:p>
            <a:pPr marL="914400" lvl="1" indent="-457200">
              <a:buFont typeface="Arial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For every bp one ASCII encodes the Quality Score for that base</a:t>
            </a:r>
          </a:p>
          <a:p>
            <a:pPr marL="1371600" lvl="2" indent="-457200">
              <a:buFont typeface="Arial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Illumina 1.8+ uses an ASCII offset of 33</a:t>
            </a:r>
          </a:p>
          <a:p>
            <a:pPr marL="1828800" lvl="3" indent="-457200">
              <a:buFont typeface="Arial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Meaning it uses ASCII 33 (!) to encode Quality 0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" b="40254"/>
          <a:stretch/>
        </p:blipFill>
        <p:spPr>
          <a:xfrm>
            <a:off x="10995202" y="717783"/>
            <a:ext cx="1084735" cy="3653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8323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tsunami of data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308" y="1051002"/>
            <a:ext cx="8766464" cy="534979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" b="91675"/>
          <a:stretch/>
        </p:blipFill>
        <p:spPr>
          <a:xfrm>
            <a:off x="10995202" y="717785"/>
            <a:ext cx="1084735" cy="508850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</p:spTree>
    <p:extLst>
      <p:ext uri="{BB962C8B-B14F-4D97-AF65-F5344CB8AC3E}">
        <p14:creationId xmlns:p14="http://schemas.microsoft.com/office/powerpoint/2010/main" val="1420511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familiar with FASTQ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983668" y="1514769"/>
            <a:ext cx="9144000" cy="28748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+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</a:rPr>
              <a:t>99999@CC@@CC@CCCC@@@C@CC@CCCCCC@@@@7777#58454C@@CC@@@@@@@@@@@@@@@@@@@@@C@@@@@@@CC@@C@C@C@@@@@@@C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2" name="TextBox 1"/>
          <p:cNvSpPr txBox="1"/>
          <p:nvPr/>
        </p:nvSpPr>
        <p:spPr>
          <a:xfrm>
            <a:off x="902851" y="3282506"/>
            <a:ext cx="9143999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/>
              <a:buChar char="•"/>
            </a:pPr>
            <a:r>
              <a:rPr lang="en-US" sz="3200" dirty="0">
                <a:solidFill>
                  <a:srgbClr val="FF0000"/>
                </a:solidFill>
              </a:rPr>
              <a:t>Quality Score (in ASCII)</a:t>
            </a:r>
          </a:p>
          <a:p>
            <a:pPr marL="914400" lvl="1" indent="-457200">
              <a:buFont typeface="Arial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For every bp one ASCII encodes the Quality Score for that base</a:t>
            </a:r>
          </a:p>
          <a:p>
            <a:pPr marL="1371600" lvl="2" indent="-457200">
              <a:buFont typeface="Arial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Illumina 1.8+ uses an ASCII offset of 33</a:t>
            </a:r>
          </a:p>
          <a:p>
            <a:pPr marL="1828800" lvl="3" indent="-457200">
              <a:buFont typeface="Arial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Meaning it uses ASCII 33 (!) to encode Quality 0</a:t>
            </a:r>
          </a:p>
          <a:p>
            <a:pPr marL="1371600" lvl="2" indent="-457200">
              <a:buFont typeface="Arial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Q =</a:t>
            </a:r>
            <a:r>
              <a:rPr lang="en-US" sz="2800" b="1" dirty="0">
                <a:solidFill>
                  <a:schemeClr val="bg1"/>
                </a:solidFill>
              </a:rPr>
              <a:t> </a:t>
            </a:r>
            <a:r>
              <a:rPr lang="en-US" sz="2800" dirty="0">
                <a:solidFill>
                  <a:schemeClr val="bg1"/>
                </a:solidFill>
              </a:rPr>
              <a:t>-10*log</a:t>
            </a:r>
            <a:r>
              <a:rPr lang="en-US" sz="2800" baseline="-25000" dirty="0">
                <a:solidFill>
                  <a:schemeClr val="bg1"/>
                </a:solidFill>
              </a:rPr>
              <a:t>10</a:t>
            </a:r>
            <a:r>
              <a:rPr lang="en-US" sz="2800" dirty="0">
                <a:solidFill>
                  <a:schemeClr val="bg1"/>
                </a:solidFill>
              </a:rPr>
              <a:t>(e)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" b="40254"/>
          <a:stretch/>
        </p:blipFill>
        <p:spPr>
          <a:xfrm>
            <a:off x="10995202" y="717783"/>
            <a:ext cx="1084735" cy="3653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9842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familiar with FASTQ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720434" y="932875"/>
            <a:ext cx="9144000" cy="28748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+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</a:rPr>
              <a:t>99999@CC@@CC@CCCC@@@C@CC@CCCCCC@@@@7777#58454C@@CC@@@@@@@@@@@@@@@@@@@@@C@@@@@@@CC@@C@C@C@@@@@@@C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2" name="TextBox 1"/>
          <p:cNvSpPr txBox="1"/>
          <p:nvPr/>
        </p:nvSpPr>
        <p:spPr>
          <a:xfrm>
            <a:off x="639617" y="2700612"/>
            <a:ext cx="9143999" cy="4093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/>
              <a:buChar char="•"/>
            </a:pPr>
            <a:r>
              <a:rPr lang="en-US" sz="3200" dirty="0">
                <a:solidFill>
                  <a:srgbClr val="FF0000"/>
                </a:solidFill>
              </a:rPr>
              <a:t>Quality Score (in ASCII)</a:t>
            </a:r>
          </a:p>
          <a:p>
            <a:pPr marL="914400" lvl="1" indent="-457200">
              <a:buFont typeface="Arial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For every bp one ASCII encodes the Quality Score for that base</a:t>
            </a:r>
          </a:p>
          <a:p>
            <a:pPr marL="1371600" lvl="2" indent="-457200">
              <a:buFont typeface="Arial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Illumina 1.8+ uses an ASCII offset of 33</a:t>
            </a:r>
          </a:p>
          <a:p>
            <a:pPr marL="1828800" lvl="3" indent="-457200">
              <a:buFont typeface="Arial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Meaning it uses ASCII 33 (!) to encode Quality 0</a:t>
            </a:r>
          </a:p>
          <a:p>
            <a:pPr marL="1371600" lvl="2" indent="-457200">
              <a:buFont typeface="Arial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Q =</a:t>
            </a:r>
            <a:r>
              <a:rPr lang="en-US" sz="2800" b="1" dirty="0">
                <a:solidFill>
                  <a:schemeClr val="bg1"/>
                </a:solidFill>
              </a:rPr>
              <a:t> </a:t>
            </a:r>
            <a:r>
              <a:rPr lang="en-US" sz="2800" dirty="0">
                <a:solidFill>
                  <a:schemeClr val="bg1"/>
                </a:solidFill>
              </a:rPr>
              <a:t>-10*log</a:t>
            </a:r>
            <a:r>
              <a:rPr lang="en-US" sz="2800" baseline="-25000" dirty="0">
                <a:solidFill>
                  <a:schemeClr val="bg1"/>
                </a:solidFill>
              </a:rPr>
              <a:t>10</a:t>
            </a:r>
            <a:r>
              <a:rPr lang="en-US" sz="2800" dirty="0">
                <a:solidFill>
                  <a:schemeClr val="bg1"/>
                </a:solidFill>
              </a:rPr>
              <a:t>(e)</a:t>
            </a:r>
          </a:p>
          <a:p>
            <a:pPr marL="1828800" lvl="3" indent="-457200">
              <a:buFont typeface="Arial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Q10 = 90.0% chance of correct base call</a:t>
            </a:r>
          </a:p>
          <a:p>
            <a:pPr marL="1828800" lvl="3" indent="-457200">
              <a:buFont typeface="Arial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Q20 = 99.0% chance of correct base call</a:t>
            </a:r>
          </a:p>
          <a:p>
            <a:pPr marL="1828800" lvl="3" indent="-457200">
              <a:buFont typeface="Arial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Q30 = 99.9% chance of correct base call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" b="31501"/>
          <a:stretch/>
        </p:blipFill>
        <p:spPr>
          <a:xfrm>
            <a:off x="10995202" y="717783"/>
            <a:ext cx="1084735" cy="4188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0640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Demultiplexing</a:t>
            </a:r>
            <a:r>
              <a:rPr lang="en-US" dirty="0"/>
              <a:t> files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process of separating reads by barcode</a:t>
            </a:r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" b="31501"/>
          <a:stretch/>
        </p:blipFill>
        <p:spPr>
          <a:xfrm>
            <a:off x="10995202" y="717783"/>
            <a:ext cx="1084735" cy="4188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4876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Demultiplexing</a:t>
            </a:r>
            <a:r>
              <a:rPr lang="en-US" dirty="0"/>
              <a:t> files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process of separating reads by barcode</a:t>
            </a:r>
          </a:p>
          <a:p>
            <a:r>
              <a:rPr lang="en-US" dirty="0"/>
              <a:t>There are two type of barcodes</a:t>
            </a:r>
          </a:p>
          <a:p>
            <a:pPr lvl="1"/>
            <a:r>
              <a:rPr lang="en-US" dirty="0"/>
              <a:t>Illumina indices</a:t>
            </a:r>
          </a:p>
          <a:p>
            <a:pPr lvl="2"/>
            <a:r>
              <a:rPr lang="en-US" dirty="0"/>
              <a:t>Read in a separate sequencing reaction</a:t>
            </a:r>
          </a:p>
          <a:p>
            <a:pPr lvl="2"/>
            <a:r>
              <a:rPr lang="en-US" dirty="0"/>
              <a:t>Not part of the actual sequence</a:t>
            </a:r>
          </a:p>
          <a:p>
            <a:pPr lvl="2"/>
            <a:r>
              <a:rPr lang="en-US" dirty="0"/>
              <a:t>Demultiplexed by the sequencing facility</a:t>
            </a:r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" b="90016"/>
          <a:stretch/>
        </p:blipFill>
        <p:spPr>
          <a:xfrm>
            <a:off x="10995202" y="717784"/>
            <a:ext cx="1084735" cy="610273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" b="24841"/>
          <a:stretch/>
        </p:blipFill>
        <p:spPr>
          <a:xfrm>
            <a:off x="10995202" y="717782"/>
            <a:ext cx="1084735" cy="4596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7382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familiar with FASTQ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524000" y="808183"/>
            <a:ext cx="9144000" cy="28748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22FF0F"/>
                </a:solidFill>
              </a:rPr>
              <a:t>@HWUSI-EAS1877:1234_Puritz2:1:1:12814:984 1:N:0:ACAGTG</a:t>
            </a:r>
          </a:p>
          <a:p>
            <a:pPr marL="0" indent="0">
              <a:buNone/>
            </a:pPr>
            <a:endParaRPr lang="en-US" sz="2400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0888462"/>
              </p:ext>
            </p:extLst>
          </p:nvPr>
        </p:nvGraphicFramePr>
        <p:xfrm>
          <a:off x="941294" y="1555894"/>
          <a:ext cx="9144000" cy="4963438"/>
        </p:xfrm>
        <a:graphic>
          <a:graphicData uri="http://schemas.openxmlformats.org/drawingml/2006/table">
            <a:tbl>
              <a:tblPr/>
              <a:tblGrid>
                <a:gridCol w="457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28071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>
                          <a:solidFill>
                            <a:srgbClr val="22FF0F"/>
                          </a:solidFill>
                          <a:effectLst/>
                          <a:latin typeface="Calibri"/>
                        </a:rPr>
                        <a:t>EAS1877</a:t>
                      </a:r>
                    </a:p>
                  </a:txBody>
                  <a:tcPr marL="7350" marR="7350" marT="7350" marB="0" anchor="b">
                    <a:lnL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>
                          <a:solidFill>
                            <a:srgbClr val="22FF0F"/>
                          </a:solidFill>
                          <a:effectLst/>
                          <a:latin typeface="Calibri"/>
                        </a:rPr>
                        <a:t>Instrument</a:t>
                      </a:r>
                      <a:r>
                        <a:rPr lang="en-US" sz="2400" b="0" i="0" u="none" strike="noStrike" baseline="0" dirty="0">
                          <a:solidFill>
                            <a:srgbClr val="22FF0F"/>
                          </a:solidFill>
                          <a:effectLst/>
                          <a:latin typeface="Calibri"/>
                        </a:rPr>
                        <a:t> name</a:t>
                      </a:r>
                      <a:endParaRPr lang="en-US" sz="2400" b="0" i="0" u="none" strike="noStrike" dirty="0">
                        <a:solidFill>
                          <a:srgbClr val="22FF0F"/>
                        </a:solidFill>
                        <a:effectLst/>
                        <a:latin typeface="Calibri"/>
                      </a:endParaRPr>
                    </a:p>
                  </a:txBody>
                  <a:tcPr marL="7350" marR="7350" marT="7350" marB="0" anchor="b">
                    <a:lnL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8071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>
                          <a:solidFill>
                            <a:srgbClr val="22FF0F"/>
                          </a:solidFill>
                          <a:effectLst/>
                          <a:latin typeface="Calibri"/>
                        </a:rPr>
                        <a:t>1234</a:t>
                      </a:r>
                    </a:p>
                  </a:txBody>
                  <a:tcPr marL="7350" marR="7350" marT="7350" marB="0" anchor="b">
                    <a:lnL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>
                          <a:solidFill>
                            <a:srgbClr val="22FF0F"/>
                          </a:solidFill>
                          <a:effectLst/>
                          <a:latin typeface="Calibri"/>
                        </a:rPr>
                        <a:t>Run ID</a:t>
                      </a:r>
                    </a:p>
                  </a:txBody>
                  <a:tcPr marL="7350" marR="7350" marT="7350" marB="0" anchor="b">
                    <a:lnL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8071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>
                          <a:solidFill>
                            <a:srgbClr val="22FF0F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350" marR="7350" marT="7350" marB="0" anchor="b">
                    <a:lnL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 err="1">
                          <a:solidFill>
                            <a:srgbClr val="22FF0F"/>
                          </a:solidFill>
                          <a:effectLst/>
                          <a:latin typeface="Calibri"/>
                        </a:rPr>
                        <a:t>Flowcell</a:t>
                      </a:r>
                      <a:r>
                        <a:rPr lang="en-US" sz="2400" b="0" i="0" u="none" strike="noStrike" dirty="0">
                          <a:solidFill>
                            <a:srgbClr val="22FF0F"/>
                          </a:solidFill>
                          <a:effectLst/>
                          <a:latin typeface="Calibri"/>
                        </a:rPr>
                        <a:t> ID</a:t>
                      </a:r>
                    </a:p>
                  </a:txBody>
                  <a:tcPr marL="7350" marR="7350" marT="7350" marB="0" anchor="b">
                    <a:lnL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8071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>
                          <a:solidFill>
                            <a:srgbClr val="22FF0F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350" marR="7350" marT="7350" marB="0" anchor="b">
                    <a:lnL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 err="1">
                          <a:solidFill>
                            <a:srgbClr val="22FF0F"/>
                          </a:solidFill>
                          <a:effectLst/>
                          <a:latin typeface="Calibri"/>
                        </a:rPr>
                        <a:t>Flowcell</a:t>
                      </a:r>
                      <a:r>
                        <a:rPr lang="en-US" sz="2400" b="0" i="0" u="none" strike="noStrike" dirty="0">
                          <a:solidFill>
                            <a:srgbClr val="22FF0F"/>
                          </a:solidFill>
                          <a:effectLst/>
                          <a:latin typeface="Calibri"/>
                        </a:rPr>
                        <a:t> Lane</a:t>
                      </a:r>
                    </a:p>
                  </a:txBody>
                  <a:tcPr marL="7350" marR="7350" marT="7350" marB="0" anchor="b">
                    <a:lnL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8071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>
                          <a:solidFill>
                            <a:srgbClr val="22FF0F"/>
                          </a:solidFill>
                          <a:effectLst/>
                          <a:latin typeface="Calibri"/>
                        </a:rPr>
                        <a:t>12814</a:t>
                      </a:r>
                    </a:p>
                  </a:txBody>
                  <a:tcPr marL="7350" marR="7350" marT="7350" marB="0" anchor="b">
                    <a:lnL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>
                          <a:solidFill>
                            <a:srgbClr val="22FF0F"/>
                          </a:solidFill>
                          <a:effectLst/>
                          <a:latin typeface="Calibri"/>
                        </a:rPr>
                        <a:t>X</a:t>
                      </a:r>
                      <a:r>
                        <a:rPr lang="en-US" sz="2400" b="0" i="0" u="none" strike="noStrike" baseline="0" dirty="0">
                          <a:solidFill>
                            <a:srgbClr val="22FF0F"/>
                          </a:solidFill>
                          <a:effectLst/>
                          <a:latin typeface="Calibri"/>
                        </a:rPr>
                        <a:t> coordinate of the cluster</a:t>
                      </a:r>
                      <a:endParaRPr lang="en-US" sz="2400" b="0" i="0" u="none" strike="noStrike" dirty="0">
                        <a:solidFill>
                          <a:srgbClr val="22FF0F"/>
                        </a:solidFill>
                        <a:effectLst/>
                        <a:latin typeface="Calibri"/>
                      </a:endParaRPr>
                    </a:p>
                  </a:txBody>
                  <a:tcPr marL="7350" marR="7350" marT="7350" marB="0" anchor="b">
                    <a:lnL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28071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>
                          <a:solidFill>
                            <a:srgbClr val="22FF0F"/>
                          </a:solidFill>
                          <a:effectLst/>
                          <a:latin typeface="Calibri"/>
                        </a:rPr>
                        <a:t>984</a:t>
                      </a:r>
                    </a:p>
                  </a:txBody>
                  <a:tcPr marL="7350" marR="7350" marT="7350" marB="0" anchor="b">
                    <a:lnL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>
                          <a:solidFill>
                            <a:srgbClr val="22FF0F"/>
                          </a:solidFill>
                          <a:effectLst/>
                          <a:latin typeface="Calibri"/>
                        </a:rPr>
                        <a:t>Y coordinate of the cluster</a:t>
                      </a:r>
                    </a:p>
                  </a:txBody>
                  <a:tcPr marL="7350" marR="7350" marT="7350" marB="0" anchor="b">
                    <a:lnL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28071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>
                          <a:solidFill>
                            <a:srgbClr val="22FF0F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350" marR="7350" marT="7350" marB="0" anchor="b">
                    <a:lnL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>
                          <a:solidFill>
                            <a:srgbClr val="22FF0F"/>
                          </a:solidFill>
                          <a:effectLst/>
                          <a:latin typeface="Calibri"/>
                        </a:rPr>
                        <a:t>Member of a pair, 1 or 2</a:t>
                      </a:r>
                    </a:p>
                  </a:txBody>
                  <a:tcPr marL="7350" marR="7350" marT="7350" marB="0" anchor="b">
                    <a:lnL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32636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>
                          <a:solidFill>
                            <a:srgbClr val="22FF0F"/>
                          </a:solidFill>
                          <a:effectLst/>
                          <a:latin typeface="Calibri"/>
                        </a:rPr>
                        <a:t>N</a:t>
                      </a:r>
                    </a:p>
                  </a:txBody>
                  <a:tcPr marL="7350" marR="7350" marT="7350" marB="0" anchor="b">
                    <a:lnL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>
                          <a:solidFill>
                            <a:srgbClr val="22FF0F"/>
                          </a:solidFill>
                          <a:effectLst/>
                          <a:latin typeface="Calibri"/>
                        </a:rPr>
                        <a:t>Y</a:t>
                      </a:r>
                      <a:r>
                        <a:rPr lang="en-US" sz="2400" b="0" i="0" u="none" strike="noStrike" baseline="0" dirty="0">
                          <a:solidFill>
                            <a:srgbClr val="22FF0F"/>
                          </a:solidFill>
                          <a:effectLst/>
                          <a:latin typeface="Calibri"/>
                        </a:rPr>
                        <a:t> - Fails read filter</a:t>
                      </a:r>
                    </a:p>
                    <a:p>
                      <a:pPr algn="l" fontAlgn="b"/>
                      <a:r>
                        <a:rPr lang="en-US" sz="2400" b="0" i="0" u="none" strike="noStrike" baseline="0" dirty="0">
                          <a:solidFill>
                            <a:srgbClr val="22FF0F"/>
                          </a:solidFill>
                          <a:effectLst/>
                          <a:latin typeface="Calibri"/>
                        </a:rPr>
                        <a:t>N - Does not fail read filter</a:t>
                      </a:r>
                      <a:endParaRPr lang="en-US" sz="2400" b="0" i="0" u="none" strike="noStrike" dirty="0">
                        <a:solidFill>
                          <a:srgbClr val="22FF0F"/>
                        </a:solidFill>
                        <a:effectLst/>
                        <a:latin typeface="Calibri"/>
                      </a:endParaRPr>
                    </a:p>
                  </a:txBody>
                  <a:tcPr marL="7350" marR="7350" marT="7350" marB="0" anchor="b">
                    <a:lnL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28071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>
                          <a:solidFill>
                            <a:srgbClr val="22FF0F"/>
                          </a:solidFill>
                          <a:effectLst/>
                          <a:latin typeface="Calibri"/>
                        </a:rPr>
                        <a:t>ACAGTG</a:t>
                      </a:r>
                    </a:p>
                  </a:txBody>
                  <a:tcPr marL="7350" marR="7350" marT="7350" marB="0" anchor="b">
                    <a:lnL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>
                          <a:solidFill>
                            <a:srgbClr val="22FF0F"/>
                          </a:solidFill>
                          <a:effectLst/>
                          <a:latin typeface="Calibri"/>
                        </a:rPr>
                        <a:t>index sequence</a:t>
                      </a:r>
                    </a:p>
                  </a:txBody>
                  <a:tcPr marL="7350" marR="7350" marT="7350" marB="0" anchor="b">
                    <a:lnL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" b="24841"/>
          <a:stretch/>
        </p:blipFill>
        <p:spPr>
          <a:xfrm>
            <a:off x="10995202" y="717782"/>
            <a:ext cx="1084735" cy="4596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4506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Demultiplexing</a:t>
            </a:r>
            <a:r>
              <a:rPr lang="en-US" dirty="0"/>
              <a:t> files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process of separating reads by barcode</a:t>
            </a:r>
          </a:p>
          <a:p>
            <a:r>
              <a:rPr lang="en-US" dirty="0"/>
              <a:t>There are two type of barcodes</a:t>
            </a:r>
          </a:p>
          <a:p>
            <a:pPr lvl="1"/>
            <a:r>
              <a:rPr lang="en-US" dirty="0"/>
              <a:t>Illumina indices</a:t>
            </a:r>
          </a:p>
          <a:p>
            <a:pPr lvl="2"/>
            <a:r>
              <a:rPr lang="en-US" dirty="0"/>
              <a:t>Read in a separate sequencing reaction</a:t>
            </a:r>
          </a:p>
          <a:p>
            <a:pPr lvl="2"/>
            <a:r>
              <a:rPr lang="en-US" dirty="0"/>
              <a:t>Not part of the actual sequence</a:t>
            </a:r>
          </a:p>
          <a:p>
            <a:pPr lvl="2"/>
            <a:r>
              <a:rPr lang="en-US" dirty="0"/>
              <a:t>Demultiplexed by the sequencing facility</a:t>
            </a:r>
          </a:p>
          <a:p>
            <a:pPr lvl="1"/>
            <a:r>
              <a:rPr lang="en-US" dirty="0"/>
              <a:t>Inline barcodes</a:t>
            </a:r>
          </a:p>
          <a:p>
            <a:pPr lvl="2"/>
            <a:r>
              <a:rPr lang="en-US" dirty="0"/>
              <a:t>Part of the actual sequence</a:t>
            </a:r>
          </a:p>
          <a:p>
            <a:pPr lvl="2"/>
            <a:r>
              <a:rPr lang="en-US" dirty="0"/>
              <a:t>Must be demultiplexed with software</a:t>
            </a:r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" b="15455"/>
          <a:stretch/>
        </p:blipFill>
        <p:spPr>
          <a:xfrm>
            <a:off x="10995202" y="717782"/>
            <a:ext cx="1084735" cy="5170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7687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SAM/BAM Format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" b="15455"/>
          <a:stretch/>
        </p:blipFill>
        <p:spPr>
          <a:xfrm>
            <a:off x="10995202" y="717782"/>
            <a:ext cx="1084735" cy="5170062"/>
          </a:xfrm>
          <a:prstGeom prst="rect">
            <a:avLst/>
          </a:prstGeom>
        </p:spPr>
      </p:pic>
      <p:pic>
        <p:nvPicPr>
          <p:cNvPr id="8" name="Picture 5">
            <a:extLst>
              <a:ext uri="{FF2B5EF4-FFF2-40B4-BE49-F238E27FC236}">
                <a16:creationId xmlns:a16="http://schemas.microsoft.com/office/drawing/2014/main" id="{D6421BF5-84FD-0247-962E-FCB079B593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5907" y="1230872"/>
            <a:ext cx="7583811" cy="4234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221771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SAM/BAM Format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92A631B-6BD9-EB4C-8D74-588CE8237F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Sequence Alignment/Map format</a:t>
            </a:r>
          </a:p>
          <a:p>
            <a:pPr lvl="1"/>
            <a:r>
              <a:rPr lang="en-US" dirty="0"/>
              <a:t>Universal standard</a:t>
            </a:r>
          </a:p>
          <a:p>
            <a:pPr lvl="1"/>
            <a:r>
              <a:rPr lang="en-US" dirty="0"/>
              <a:t>Human-readable (SAM) and compact (BAM) forms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dirty="0"/>
              <a:t>Structure </a:t>
            </a:r>
          </a:p>
          <a:p>
            <a:pPr lvl="1"/>
            <a:r>
              <a:rPr lang="en-US" dirty="0"/>
              <a:t>Header</a:t>
            </a:r>
          </a:p>
          <a:p>
            <a:pPr marL="914400" lvl="2" indent="0">
              <a:buNone/>
            </a:pPr>
            <a:r>
              <a:rPr lang="en-US" dirty="0"/>
              <a:t>version, sort order, reference sequences, read groups, program/processing history</a:t>
            </a:r>
          </a:p>
          <a:p>
            <a:pPr lvl="1"/>
            <a:r>
              <a:rPr lang="en-US" dirty="0"/>
              <a:t>Alignment records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" b="15455"/>
          <a:stretch/>
        </p:blipFill>
        <p:spPr>
          <a:xfrm>
            <a:off x="10995202" y="717782"/>
            <a:ext cx="1084735" cy="5170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2565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D98D74CD-E662-AF43-9236-6E42795DEC1E}"/>
              </a:ext>
            </a:extLst>
          </p:cNvPr>
          <p:cNvSpPr/>
          <p:nvPr/>
        </p:nvSpPr>
        <p:spPr>
          <a:xfrm>
            <a:off x="58270" y="882650"/>
            <a:ext cx="10945906" cy="61247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[</a:t>
            </a:r>
            <a:r>
              <a:rPr lang="en-US" sz="1400" dirty="0" err="1">
                <a:solidFill>
                  <a:schemeClr val="bg1"/>
                </a:solidFill>
              </a:rPr>
              <a:t>benpass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align_genotype</a:t>
            </a:r>
            <a:r>
              <a:rPr lang="en-US" sz="1400" b="1" dirty="0">
                <a:solidFill>
                  <a:schemeClr val="bg1"/>
                </a:solidFill>
              </a:rPr>
              <a:t>]$ </a:t>
            </a:r>
            <a:r>
              <a:rPr lang="en-US" sz="1400" b="1" dirty="0" err="1">
                <a:solidFill>
                  <a:schemeClr val="bg1"/>
                </a:solidFill>
              </a:rPr>
              <a:t>samtools</a:t>
            </a:r>
            <a:r>
              <a:rPr lang="en-US" sz="1400" b="1" dirty="0">
                <a:solidFill>
                  <a:schemeClr val="bg1"/>
                </a:solidFill>
              </a:rPr>
              <a:t> view -H </a:t>
            </a:r>
            <a:r>
              <a:rPr lang="en-US" sz="1400" b="1" dirty="0" err="1">
                <a:solidFill>
                  <a:schemeClr val="bg1"/>
                </a:solidFill>
              </a:rPr>
              <a:t>allY.recalibrated.merge.bam</a:t>
            </a:r>
            <a:endParaRPr lang="en-US" sz="1400" b="1" dirty="0">
              <a:solidFill>
                <a:schemeClr val="bg1"/>
              </a:solidFill>
            </a:endParaRPr>
          </a:p>
          <a:p>
            <a:r>
              <a:rPr lang="en-US" sz="1400" dirty="0">
                <a:solidFill>
                  <a:schemeClr val="bg1"/>
                </a:solidFill>
              </a:rPr>
              <a:t>@HD	VN:1.0	</a:t>
            </a:r>
            <a:r>
              <a:rPr lang="en-US" sz="1400" dirty="0" err="1">
                <a:solidFill>
                  <a:schemeClr val="bg1"/>
                </a:solidFill>
              </a:rPr>
              <a:t>GO:none</a:t>
            </a:r>
            <a:r>
              <a:rPr lang="en-US" sz="1400" dirty="0">
                <a:solidFill>
                  <a:schemeClr val="bg1"/>
                </a:solidFill>
              </a:rPr>
              <a:t>	</a:t>
            </a:r>
            <a:r>
              <a:rPr lang="en-US" sz="1400" b="1" dirty="0" err="1">
                <a:solidFill>
                  <a:schemeClr val="bg1"/>
                </a:solidFill>
              </a:rPr>
              <a:t>SO:coordinate</a:t>
            </a:r>
            <a:endParaRPr lang="en-US" sz="1400" b="1" dirty="0">
              <a:solidFill>
                <a:schemeClr val="bg1"/>
              </a:solidFill>
            </a:endParaRPr>
          </a:p>
          <a:p>
            <a:r>
              <a:rPr lang="en-US" sz="1400" dirty="0">
                <a:solidFill>
                  <a:schemeClr val="bg1"/>
                </a:solidFill>
              </a:rPr>
              <a:t>@SQ	</a:t>
            </a:r>
            <a:r>
              <a:rPr lang="en-US" sz="1400" dirty="0" err="1">
                <a:solidFill>
                  <a:schemeClr val="bg1"/>
                </a:solidFill>
              </a:rPr>
              <a:t>SN:chrM</a:t>
            </a:r>
            <a:r>
              <a:rPr lang="en-US" sz="1400" dirty="0">
                <a:solidFill>
                  <a:schemeClr val="bg1"/>
                </a:solidFill>
              </a:rPr>
              <a:t>	LN:16571</a:t>
            </a:r>
          </a:p>
          <a:p>
            <a:r>
              <a:rPr lang="en-US" sz="1400" dirty="0">
                <a:solidFill>
                  <a:schemeClr val="bg1"/>
                </a:solidFill>
              </a:rPr>
              <a:t>@SQ	SN:chr1	LN:249250621</a:t>
            </a:r>
          </a:p>
          <a:p>
            <a:r>
              <a:rPr lang="en-US" sz="1400" dirty="0">
                <a:solidFill>
                  <a:schemeClr val="bg1"/>
                </a:solidFill>
              </a:rPr>
              <a:t>@SQ	SN:chr2	LN:243199373</a:t>
            </a:r>
          </a:p>
          <a:p>
            <a:r>
              <a:rPr lang="en-US" sz="1400" dirty="0">
                <a:solidFill>
                  <a:schemeClr val="bg1"/>
                </a:solidFill>
              </a:rPr>
              <a:t>@SQ	SN:chr3	LN:198022430</a:t>
            </a:r>
          </a:p>
          <a:p>
            <a:r>
              <a:rPr lang="en-US" sz="1400" dirty="0">
                <a:solidFill>
                  <a:schemeClr val="bg1"/>
                </a:solidFill>
              </a:rPr>
              <a:t>…</a:t>
            </a:r>
          </a:p>
          <a:p>
            <a:r>
              <a:rPr lang="en-US" sz="1400" dirty="0">
                <a:solidFill>
                  <a:schemeClr val="bg1"/>
                </a:solidFill>
              </a:rPr>
              <a:t>@SQ	SN:chr19	LN:59128983</a:t>
            </a:r>
          </a:p>
          <a:p>
            <a:r>
              <a:rPr lang="en-US" sz="1400" dirty="0">
                <a:solidFill>
                  <a:schemeClr val="bg1"/>
                </a:solidFill>
              </a:rPr>
              <a:t>@SQ	SN:chr20	LN:63025520</a:t>
            </a:r>
          </a:p>
          <a:p>
            <a:r>
              <a:rPr lang="en-US" sz="1400" dirty="0">
                <a:solidFill>
                  <a:schemeClr val="bg1"/>
                </a:solidFill>
              </a:rPr>
              <a:t>@SQ	SN:chr21	LN:48129895</a:t>
            </a:r>
          </a:p>
          <a:p>
            <a:r>
              <a:rPr lang="en-US" sz="1400" dirty="0">
                <a:solidFill>
                  <a:schemeClr val="bg1"/>
                </a:solidFill>
              </a:rPr>
              <a:t>@SQ	SN:chr22	LN:51304566</a:t>
            </a:r>
          </a:p>
          <a:p>
            <a:r>
              <a:rPr lang="en-US" sz="1400" dirty="0">
                <a:solidFill>
                  <a:schemeClr val="bg1"/>
                </a:solidFill>
              </a:rPr>
              <a:t>@SQ	</a:t>
            </a:r>
            <a:r>
              <a:rPr lang="en-US" sz="1400" dirty="0" err="1">
                <a:solidFill>
                  <a:schemeClr val="bg1"/>
                </a:solidFill>
              </a:rPr>
              <a:t>SN:chrX</a:t>
            </a:r>
            <a:r>
              <a:rPr lang="en-US" sz="1400" dirty="0">
                <a:solidFill>
                  <a:schemeClr val="bg1"/>
                </a:solidFill>
              </a:rPr>
              <a:t>	LN:155270560</a:t>
            </a:r>
          </a:p>
          <a:p>
            <a:r>
              <a:rPr lang="en-US" sz="1400" dirty="0">
                <a:solidFill>
                  <a:schemeClr val="bg1"/>
                </a:solidFill>
              </a:rPr>
              <a:t>@SQ	</a:t>
            </a:r>
            <a:r>
              <a:rPr lang="en-US" sz="1400" dirty="0" err="1">
                <a:solidFill>
                  <a:schemeClr val="bg1"/>
                </a:solidFill>
              </a:rPr>
              <a:t>SN:chrY</a:t>
            </a:r>
            <a:r>
              <a:rPr lang="en-US" sz="1400" dirty="0">
                <a:solidFill>
                  <a:schemeClr val="bg1"/>
                </a:solidFill>
              </a:rPr>
              <a:t>	LN:59373566</a:t>
            </a:r>
          </a:p>
          <a:p>
            <a:r>
              <a:rPr lang="en-US" sz="1400" dirty="0">
                <a:solidFill>
                  <a:schemeClr val="bg1"/>
                </a:solidFill>
              </a:rPr>
              <a:t>…</a:t>
            </a:r>
          </a:p>
          <a:p>
            <a:r>
              <a:rPr lang="en-US" sz="1400" dirty="0">
                <a:solidFill>
                  <a:schemeClr val="bg1"/>
                </a:solidFill>
              </a:rPr>
              <a:t>@RG	ID:86-191	PL:ILLUMINA	LB:IL500	SM:86-191-1</a:t>
            </a:r>
          </a:p>
          <a:p>
            <a:r>
              <a:rPr lang="en-US" sz="1400" dirty="0">
                <a:solidFill>
                  <a:schemeClr val="bg1"/>
                </a:solidFill>
              </a:rPr>
              <a:t>@RG	ID:BsK010	PL:ILLUMINA	LB:IL501	SM:BsK010-1</a:t>
            </a:r>
          </a:p>
          <a:p>
            <a:r>
              <a:rPr lang="en-US" sz="1400" dirty="0">
                <a:solidFill>
                  <a:schemeClr val="bg1"/>
                </a:solidFill>
              </a:rPr>
              <a:t>@RG	ID:Bsk136	PL:ILLUMINA	LB:IL502	SM:Bsk136-1</a:t>
            </a:r>
          </a:p>
          <a:p>
            <a:r>
              <a:rPr lang="en-US" sz="1400" dirty="0">
                <a:solidFill>
                  <a:schemeClr val="bg1"/>
                </a:solidFill>
              </a:rPr>
              <a:t>@RG	ID:MAK001	PL:ILLUMINA	LB:IL503	SM:MAK001-1</a:t>
            </a:r>
          </a:p>
          <a:p>
            <a:r>
              <a:rPr lang="en-US" sz="1400" dirty="0">
                <a:solidFill>
                  <a:schemeClr val="bg1"/>
                </a:solidFill>
              </a:rPr>
              <a:t>@RG	ID:NG87	PL:ILLUMINA	LB:IL504	SM:NG87-1</a:t>
            </a:r>
          </a:p>
          <a:p>
            <a:r>
              <a:rPr lang="en-US" sz="1400" dirty="0">
                <a:solidFill>
                  <a:schemeClr val="bg1"/>
                </a:solidFill>
              </a:rPr>
              <a:t>…</a:t>
            </a:r>
          </a:p>
          <a:p>
            <a:r>
              <a:rPr lang="en-US" sz="1400" dirty="0">
                <a:solidFill>
                  <a:schemeClr val="bg1"/>
                </a:solidFill>
              </a:rPr>
              <a:t>@RG	ID:SDH023	PL:ILLUMINA	LB:IL508	SM:SDH023</a:t>
            </a:r>
          </a:p>
          <a:p>
            <a:r>
              <a:rPr lang="en-US" sz="1400" dirty="0">
                <a:solidFill>
                  <a:schemeClr val="bg1"/>
                </a:solidFill>
              </a:rPr>
              <a:t>@</a:t>
            </a:r>
            <a:r>
              <a:rPr lang="en-US" sz="1400" b="1" dirty="0">
                <a:solidFill>
                  <a:schemeClr val="bg1"/>
                </a:solidFill>
              </a:rPr>
              <a:t>PG	ID:GATK </a:t>
            </a:r>
            <a:r>
              <a:rPr lang="en-US" sz="1400" b="1" dirty="0" err="1">
                <a:solidFill>
                  <a:schemeClr val="bg1"/>
                </a:solidFill>
              </a:rPr>
              <a:t>IndelRealigner</a:t>
            </a:r>
            <a:r>
              <a:rPr lang="en-US" sz="1400" b="1" dirty="0">
                <a:solidFill>
                  <a:schemeClr val="bg1"/>
                </a:solidFill>
              </a:rPr>
              <a:t>	VN:2.0-39-gd091f72</a:t>
            </a:r>
            <a:r>
              <a:rPr lang="en-US" sz="1400" dirty="0">
                <a:solidFill>
                  <a:schemeClr val="bg1"/>
                </a:solidFill>
              </a:rPr>
              <a:t>	</a:t>
            </a:r>
            <a:r>
              <a:rPr lang="en-US" sz="1400" dirty="0" err="1">
                <a:solidFill>
                  <a:schemeClr val="bg1"/>
                </a:solidFill>
              </a:rPr>
              <a:t>CL:knownAlleles</a:t>
            </a:r>
            <a:r>
              <a:rPr lang="en-US" sz="1400" dirty="0">
                <a:solidFill>
                  <a:schemeClr val="bg1"/>
                </a:solidFill>
              </a:rPr>
              <a:t>=[] </a:t>
            </a:r>
            <a:r>
              <a:rPr lang="en-US" sz="1400" dirty="0" err="1">
                <a:solidFill>
                  <a:schemeClr val="bg1"/>
                </a:solidFill>
              </a:rPr>
              <a:t>targetIntervals</a:t>
            </a:r>
            <a:r>
              <a:rPr lang="en-US" sz="1400" dirty="0">
                <a:solidFill>
                  <a:schemeClr val="bg1"/>
                </a:solidFill>
              </a:rPr>
              <a:t>=</a:t>
            </a:r>
            <a:r>
              <a:rPr lang="en-US" sz="1400" dirty="0" err="1">
                <a:solidFill>
                  <a:schemeClr val="bg1"/>
                </a:solidFill>
              </a:rPr>
              <a:t>tmp.intervals.list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LODThresholdForCleaning</a:t>
            </a:r>
            <a:r>
              <a:rPr lang="en-US" sz="1400" dirty="0">
                <a:solidFill>
                  <a:schemeClr val="bg1"/>
                </a:solidFill>
              </a:rPr>
              <a:t>=5.0 </a:t>
            </a:r>
            <a:r>
              <a:rPr lang="en-US" sz="1400" dirty="0" err="1">
                <a:solidFill>
                  <a:schemeClr val="bg1"/>
                </a:solidFill>
              </a:rPr>
              <a:t>consensusDeterminationModel</a:t>
            </a:r>
            <a:r>
              <a:rPr lang="en-US" sz="1400" dirty="0">
                <a:solidFill>
                  <a:schemeClr val="bg1"/>
                </a:solidFill>
              </a:rPr>
              <a:t>=USE_READS </a:t>
            </a:r>
            <a:r>
              <a:rPr lang="en-US" sz="1400" dirty="0" err="1">
                <a:solidFill>
                  <a:schemeClr val="bg1"/>
                </a:solidFill>
              </a:rPr>
              <a:t>entropyThreshold</a:t>
            </a:r>
            <a:r>
              <a:rPr lang="en-US" sz="1400" dirty="0">
                <a:solidFill>
                  <a:schemeClr val="bg1"/>
                </a:solidFill>
              </a:rPr>
              <a:t>=0.15 </a:t>
            </a:r>
            <a:r>
              <a:rPr lang="en-US" sz="1400" dirty="0" err="1">
                <a:solidFill>
                  <a:schemeClr val="bg1"/>
                </a:solidFill>
              </a:rPr>
              <a:t>maxReadsInMemory</a:t>
            </a:r>
            <a:r>
              <a:rPr lang="en-US" sz="1400" dirty="0">
                <a:solidFill>
                  <a:schemeClr val="bg1"/>
                </a:solidFill>
              </a:rPr>
              <a:t>=150000 </a:t>
            </a:r>
            <a:r>
              <a:rPr lang="en-US" sz="1400" dirty="0" err="1">
                <a:solidFill>
                  <a:schemeClr val="bg1"/>
                </a:solidFill>
              </a:rPr>
              <a:t>maxIsizeForMovement</a:t>
            </a:r>
            <a:r>
              <a:rPr lang="en-US" sz="1400" dirty="0">
                <a:solidFill>
                  <a:schemeClr val="bg1"/>
                </a:solidFill>
              </a:rPr>
              <a:t>=3000 </a:t>
            </a:r>
            <a:r>
              <a:rPr lang="en-US" sz="1400" dirty="0" err="1">
                <a:solidFill>
                  <a:schemeClr val="bg1"/>
                </a:solidFill>
              </a:rPr>
              <a:t>maxPositionalMoveAllowed</a:t>
            </a:r>
            <a:r>
              <a:rPr lang="en-US" sz="1400" dirty="0">
                <a:solidFill>
                  <a:schemeClr val="bg1"/>
                </a:solidFill>
              </a:rPr>
              <a:t>=200 </a:t>
            </a:r>
            <a:r>
              <a:rPr lang="en-US" sz="1400" dirty="0" err="1">
                <a:solidFill>
                  <a:schemeClr val="bg1"/>
                </a:solidFill>
              </a:rPr>
              <a:t>maxConsensuses</a:t>
            </a:r>
            <a:r>
              <a:rPr lang="en-US" sz="1400" dirty="0">
                <a:solidFill>
                  <a:schemeClr val="bg1"/>
                </a:solidFill>
              </a:rPr>
              <a:t>=30 </a:t>
            </a:r>
            <a:r>
              <a:rPr lang="en-US" sz="1400" dirty="0" err="1">
                <a:solidFill>
                  <a:schemeClr val="bg1"/>
                </a:solidFill>
              </a:rPr>
              <a:t>maxReadsForConsensuses</a:t>
            </a:r>
            <a:r>
              <a:rPr lang="en-US" sz="1400" dirty="0">
                <a:solidFill>
                  <a:schemeClr val="bg1"/>
                </a:solidFill>
              </a:rPr>
              <a:t>=120 </a:t>
            </a:r>
            <a:r>
              <a:rPr lang="en-US" sz="1400" dirty="0" err="1">
                <a:solidFill>
                  <a:schemeClr val="bg1"/>
                </a:solidFill>
              </a:rPr>
              <a:t>maxReadsForRealignment</a:t>
            </a:r>
            <a:r>
              <a:rPr lang="en-US" sz="1400" dirty="0">
                <a:solidFill>
                  <a:schemeClr val="bg1"/>
                </a:solidFill>
              </a:rPr>
              <a:t>=20000 </a:t>
            </a:r>
            <a:r>
              <a:rPr lang="en-US" sz="1400" dirty="0" err="1">
                <a:solidFill>
                  <a:schemeClr val="bg1"/>
                </a:solidFill>
              </a:rPr>
              <a:t>noOriginalAlignmentTags</a:t>
            </a:r>
            <a:r>
              <a:rPr lang="en-US" sz="1400" dirty="0">
                <a:solidFill>
                  <a:schemeClr val="bg1"/>
                </a:solidFill>
              </a:rPr>
              <a:t>=false </a:t>
            </a:r>
            <a:r>
              <a:rPr lang="en-US" sz="1400" dirty="0" err="1">
                <a:solidFill>
                  <a:schemeClr val="bg1"/>
                </a:solidFill>
              </a:rPr>
              <a:t>nWayOut</a:t>
            </a:r>
            <a:r>
              <a:rPr lang="en-US" sz="1400" dirty="0">
                <a:solidFill>
                  <a:schemeClr val="bg1"/>
                </a:solidFill>
              </a:rPr>
              <a:t>=null generate_nWayOut_md5s=false </a:t>
            </a:r>
            <a:r>
              <a:rPr lang="en-US" sz="1400" dirty="0" err="1">
                <a:solidFill>
                  <a:schemeClr val="bg1"/>
                </a:solidFill>
              </a:rPr>
              <a:t>check_early</a:t>
            </a:r>
            <a:r>
              <a:rPr lang="en-US" sz="1400" dirty="0">
                <a:solidFill>
                  <a:schemeClr val="bg1"/>
                </a:solidFill>
              </a:rPr>
              <a:t>=false </a:t>
            </a:r>
            <a:r>
              <a:rPr lang="en-US" sz="1400" dirty="0" err="1">
                <a:solidFill>
                  <a:schemeClr val="bg1"/>
                </a:solidFill>
              </a:rPr>
              <a:t>noPGTag</a:t>
            </a:r>
            <a:r>
              <a:rPr lang="en-US" sz="1400" dirty="0">
                <a:solidFill>
                  <a:schemeClr val="bg1"/>
                </a:solidFill>
              </a:rPr>
              <a:t>=false </a:t>
            </a:r>
            <a:r>
              <a:rPr lang="en-US" sz="1400" dirty="0" err="1">
                <a:solidFill>
                  <a:schemeClr val="bg1"/>
                </a:solidFill>
              </a:rPr>
              <a:t>keepPGTags</a:t>
            </a:r>
            <a:r>
              <a:rPr lang="en-US" sz="1400" dirty="0">
                <a:solidFill>
                  <a:schemeClr val="bg1"/>
                </a:solidFill>
              </a:rPr>
              <a:t>=false </a:t>
            </a:r>
            <a:r>
              <a:rPr lang="en-US" sz="1400" dirty="0" err="1">
                <a:solidFill>
                  <a:schemeClr val="bg1"/>
                </a:solidFill>
              </a:rPr>
              <a:t>indelsFileForDebugging</a:t>
            </a:r>
            <a:r>
              <a:rPr lang="en-US" sz="1400" dirty="0">
                <a:solidFill>
                  <a:schemeClr val="bg1"/>
                </a:solidFill>
              </a:rPr>
              <a:t>=null </a:t>
            </a:r>
            <a:r>
              <a:rPr lang="en-US" sz="1400" dirty="0" err="1">
                <a:solidFill>
                  <a:schemeClr val="bg1"/>
                </a:solidFill>
              </a:rPr>
              <a:t>statisticsFileForDebugging</a:t>
            </a:r>
            <a:r>
              <a:rPr lang="en-US" sz="1400" dirty="0">
                <a:solidFill>
                  <a:schemeClr val="bg1"/>
                </a:solidFill>
              </a:rPr>
              <a:t>=null </a:t>
            </a:r>
            <a:r>
              <a:rPr lang="en-US" sz="1400" dirty="0" err="1">
                <a:solidFill>
                  <a:schemeClr val="bg1"/>
                </a:solidFill>
              </a:rPr>
              <a:t>SNPsFileForDebugging</a:t>
            </a:r>
            <a:r>
              <a:rPr lang="en-US" sz="1400" dirty="0">
                <a:solidFill>
                  <a:schemeClr val="bg1"/>
                </a:solidFill>
              </a:rPr>
              <a:t>=null</a:t>
            </a:r>
          </a:p>
          <a:p>
            <a:r>
              <a:rPr lang="en-US" sz="1400" b="1" dirty="0">
                <a:solidFill>
                  <a:schemeClr val="bg1"/>
                </a:solidFill>
              </a:rPr>
              <a:t>@PG	</a:t>
            </a:r>
            <a:r>
              <a:rPr lang="en-US" sz="1400" b="1" dirty="0" err="1">
                <a:solidFill>
                  <a:schemeClr val="bg1"/>
                </a:solidFill>
              </a:rPr>
              <a:t>ID:bwa</a:t>
            </a:r>
            <a:r>
              <a:rPr lang="en-US" sz="1400" b="1" dirty="0">
                <a:solidFill>
                  <a:schemeClr val="bg1"/>
                </a:solidFill>
              </a:rPr>
              <a:t>	</a:t>
            </a:r>
            <a:r>
              <a:rPr lang="en-US" sz="1400" b="1" dirty="0" err="1">
                <a:solidFill>
                  <a:schemeClr val="bg1"/>
                </a:solidFill>
              </a:rPr>
              <a:t>PN:bwa</a:t>
            </a:r>
            <a:r>
              <a:rPr lang="en-US" sz="1400" b="1" dirty="0">
                <a:solidFill>
                  <a:schemeClr val="bg1"/>
                </a:solidFill>
              </a:rPr>
              <a:t>	VN:0.6.2-r126</a:t>
            </a:r>
          </a:p>
          <a:p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SAM/BAM Format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" b="15455"/>
          <a:stretch/>
        </p:blipFill>
        <p:spPr>
          <a:xfrm>
            <a:off x="10995202" y="717782"/>
            <a:ext cx="1084735" cy="5170062"/>
          </a:xfrm>
          <a:prstGeom prst="rect">
            <a:avLst/>
          </a:prstGeom>
        </p:spPr>
      </p:pic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383B6668-1958-CD4C-9A47-4527F22242DE}"/>
              </a:ext>
            </a:extLst>
          </p:cNvPr>
          <p:cNvSpPr/>
          <p:nvPr/>
        </p:nvSpPr>
        <p:spPr>
          <a:xfrm>
            <a:off x="6781800" y="882650"/>
            <a:ext cx="2133600" cy="539750"/>
          </a:xfrm>
          <a:prstGeom prst="wedgeRoundRectCallout">
            <a:avLst>
              <a:gd name="adj1" fmla="val -94040"/>
              <a:gd name="adj2" fmla="val -14381"/>
              <a:gd name="adj3" fmla="val 16667"/>
            </a:avLst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</a:rPr>
              <a:t>samtools</a:t>
            </a:r>
            <a:r>
              <a:rPr lang="en-US" sz="1600" dirty="0">
                <a:solidFill>
                  <a:schemeClr val="tx1"/>
                </a:solidFill>
              </a:rPr>
              <a:t> to view bam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header</a:t>
            </a:r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E1D8B86E-7606-B644-A9E8-3A291589F0C2}"/>
              </a:ext>
            </a:extLst>
          </p:cNvPr>
          <p:cNvSpPr/>
          <p:nvPr/>
        </p:nvSpPr>
        <p:spPr>
          <a:xfrm>
            <a:off x="4521200" y="1152525"/>
            <a:ext cx="1244600" cy="307975"/>
          </a:xfrm>
          <a:prstGeom prst="wedgeRoundRectCallout">
            <a:avLst>
              <a:gd name="adj1" fmla="val -103903"/>
              <a:gd name="adj2" fmla="val -16128"/>
              <a:gd name="adj3" fmla="val 16667"/>
            </a:avLst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sort order</a:t>
            </a:r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BB530074-2B1D-3D4B-8777-82CBF65BC9EE}"/>
              </a:ext>
            </a:extLst>
          </p:cNvPr>
          <p:cNvSpPr/>
          <p:nvPr/>
        </p:nvSpPr>
        <p:spPr>
          <a:xfrm>
            <a:off x="4254500" y="2165350"/>
            <a:ext cx="2527300" cy="498475"/>
          </a:xfrm>
          <a:prstGeom prst="wedgeRoundRectCallout">
            <a:avLst>
              <a:gd name="adj1" fmla="val -103903"/>
              <a:gd name="adj2" fmla="val -16128"/>
              <a:gd name="adj3" fmla="val 16667"/>
            </a:avLst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reference sequence names with lengths</a:t>
            </a:r>
          </a:p>
        </p:txBody>
      </p:sp>
      <p:sp>
        <p:nvSpPr>
          <p:cNvPr id="13" name="Rounded Rectangular Callout 12">
            <a:extLst>
              <a:ext uri="{FF2B5EF4-FFF2-40B4-BE49-F238E27FC236}">
                <a16:creationId xmlns:a16="http://schemas.microsoft.com/office/drawing/2014/main" id="{0D301851-1EDB-B946-893F-DFB690D8636B}"/>
              </a:ext>
            </a:extLst>
          </p:cNvPr>
          <p:cNvSpPr/>
          <p:nvPr/>
        </p:nvSpPr>
        <p:spPr>
          <a:xfrm>
            <a:off x="6534885" y="3092450"/>
            <a:ext cx="2997200" cy="831850"/>
          </a:xfrm>
          <a:prstGeom prst="wedgeRoundRectCallout">
            <a:avLst>
              <a:gd name="adj1" fmla="val -74459"/>
              <a:gd name="adj2" fmla="val 72652"/>
              <a:gd name="adj3" fmla="val 16667"/>
            </a:avLst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read groups with platform, library and sample information</a:t>
            </a:r>
          </a:p>
        </p:txBody>
      </p:sp>
      <p:sp>
        <p:nvSpPr>
          <p:cNvPr id="14" name="Rounded Rectangular Callout 13">
            <a:extLst>
              <a:ext uri="{FF2B5EF4-FFF2-40B4-BE49-F238E27FC236}">
                <a16:creationId xmlns:a16="http://schemas.microsoft.com/office/drawing/2014/main" id="{68CD90FD-5D96-784D-8950-5BBC114D6ECD}"/>
              </a:ext>
            </a:extLst>
          </p:cNvPr>
          <p:cNvSpPr/>
          <p:nvPr/>
        </p:nvSpPr>
        <p:spPr>
          <a:xfrm>
            <a:off x="6769835" y="4770025"/>
            <a:ext cx="2527300" cy="415925"/>
          </a:xfrm>
          <a:prstGeom prst="wedgeRoundRectCallout">
            <a:avLst>
              <a:gd name="adj1" fmla="val -99883"/>
              <a:gd name="adj2" fmla="val 72652"/>
              <a:gd name="adj3" fmla="val 16667"/>
            </a:avLst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program (analysis) history</a:t>
            </a:r>
          </a:p>
        </p:txBody>
      </p:sp>
    </p:spTree>
    <p:extLst>
      <p:ext uri="{BB962C8B-B14F-4D97-AF65-F5344CB8AC3E}">
        <p14:creationId xmlns:p14="http://schemas.microsoft.com/office/powerpoint/2010/main" val="23206636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" b="15455"/>
          <a:stretch/>
        </p:blipFill>
        <p:spPr>
          <a:xfrm>
            <a:off x="10995202" y="717782"/>
            <a:ext cx="1084735" cy="5170062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2527AD98-56CD-254F-BCD2-DDE4E1C533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46151"/>
            <a:ext cx="10837333" cy="2101850"/>
          </a:xfr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900" dirty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sz="900" dirty="0" err="1">
                <a:latin typeface="Courier New" pitchFamily="49" charset="0"/>
                <a:cs typeface="Courier New" pitchFamily="49" charset="0"/>
              </a:rPr>
              <a:t>benpass</a:t>
            </a:r>
            <a:r>
              <a:rPr lang="en-US" sz="9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900" dirty="0" err="1">
                <a:latin typeface="Courier New" pitchFamily="49" charset="0"/>
                <a:cs typeface="Courier New" pitchFamily="49" charset="0"/>
              </a:rPr>
              <a:t>align_genotype</a:t>
            </a:r>
            <a:r>
              <a:rPr lang="en-US" sz="900" dirty="0">
                <a:latin typeface="Courier New" pitchFamily="49" charset="0"/>
                <a:cs typeface="Courier New" pitchFamily="49" charset="0"/>
              </a:rPr>
              <a:t>]$ </a:t>
            </a:r>
            <a:r>
              <a:rPr lang="en-US" sz="900" dirty="0" err="1">
                <a:latin typeface="Courier New" pitchFamily="49" charset="0"/>
                <a:cs typeface="Courier New" pitchFamily="49" charset="0"/>
              </a:rPr>
              <a:t>samtools</a:t>
            </a:r>
            <a:r>
              <a:rPr lang="en-US" sz="900" dirty="0">
                <a:latin typeface="Courier New" pitchFamily="49" charset="0"/>
                <a:cs typeface="Courier New" pitchFamily="49" charset="0"/>
              </a:rPr>
              <a:t> view </a:t>
            </a:r>
            <a:r>
              <a:rPr lang="en-US" sz="900" dirty="0" err="1">
                <a:latin typeface="Courier New" pitchFamily="49" charset="0"/>
                <a:cs typeface="Courier New" pitchFamily="49" charset="0"/>
              </a:rPr>
              <a:t>allY.recalibrated.merge.bam</a:t>
            </a:r>
            <a:endParaRPr lang="en-US" sz="900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endParaRPr lang="en-US" sz="900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sz="900" dirty="0">
                <a:latin typeface="Courier New" pitchFamily="49" charset="0"/>
                <a:cs typeface="Courier New" pitchFamily="49" charset="0"/>
              </a:rPr>
              <a:t>HW-ST605:127:B0568ABXX:2:1201:10933:3739		147	chr1	27675	60	101M	=	27588	-188	TCATTTTATGGCCCCTTCTTCCTATATCTGGTAGCTTTTAAATGATGACCATGTAGATAATCTTTATTGTCCCTCTTTCAGCAGACGGTATTTTCTTATGC	=7;:;&lt;=??&lt;=BCCEFFEJFCEGGEFFDF?BEA@DEDFEFFDE&gt;EE@E@ADCACB&gt;CCDCBACDCDDDAB@@BCADDCBC@BCBB8@ABCCCDCBDA@&gt;:/	RG:Z:86-191		</a:t>
            </a:r>
          </a:p>
          <a:p>
            <a:pPr marL="0" indent="0">
              <a:buNone/>
            </a:pPr>
            <a:endParaRPr lang="en-US" sz="900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sz="900" dirty="0">
                <a:latin typeface="Courier New" pitchFamily="49" charset="0"/>
                <a:cs typeface="Courier New" pitchFamily="49" charset="0"/>
              </a:rPr>
              <a:t>HW-ST605:127:B0568ABXX:3:1104:21059:173553	83	chr1	27682	60	101M	=	27664	-119	ATGGCCCCTTCTTCCTATATCTGGTAGCTTTTAAATGATGACCATGTAGATAATCTTTATTGTCCCTCTTTCAGCAGACGGTATTTTCTTATGCTACAGTA	8;8.7::&lt;?=BDHFHGFFDCGDAACCABHCCBDFBE&lt;/BA4//BB@BCAA@CBA@CB@ABA&gt;A??@B@BBACA&gt;?;A@8??CABBBA@AAAA?AA??@BB0	RG:Z:SDH023	</a:t>
            </a:r>
          </a:p>
          <a:p>
            <a:pPr marL="0" indent="0">
              <a:buNone/>
            </a:pPr>
            <a:r>
              <a:rPr lang="en-US" sz="900" dirty="0">
                <a:latin typeface="Courier New" pitchFamily="49" charset="0"/>
                <a:cs typeface="Courier New" pitchFamily="49" charset="0"/>
              </a:rPr>
              <a:t>* Many fields after column 12 deleted (e.g., recalibrated base scores) have been deleted for improved readability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9CCEF57D-E2FF-5045-A43E-C997C3A43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05" y="18634"/>
            <a:ext cx="8229600" cy="585972"/>
          </a:xfrm>
        </p:spPr>
        <p:txBody>
          <a:bodyPr/>
          <a:lstStyle/>
          <a:p>
            <a:pPr algn="l"/>
            <a:r>
              <a:rPr lang="en-US" sz="3600" dirty="0">
                <a:solidFill>
                  <a:schemeClr val="bg1"/>
                </a:solidFill>
              </a:rPr>
              <a:t>SAM/BAM Format: Alignment Records</a:t>
            </a:r>
            <a:endParaRPr lang="en-US" sz="36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CB9761A-17BD-8147-9532-7F2D4A91608C}"/>
              </a:ext>
            </a:extLst>
          </p:cNvPr>
          <p:cNvSpPr/>
          <p:nvPr/>
        </p:nvSpPr>
        <p:spPr>
          <a:xfrm>
            <a:off x="131290" y="6252477"/>
            <a:ext cx="42078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http://samtools.sourceforge.net/SAM1.pdf</a:t>
            </a:r>
            <a:endParaRPr lang="en-US" dirty="0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E4F616B9-6AB9-324A-8C60-1EFD5016E6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7644" y="3261627"/>
            <a:ext cx="8818563" cy="2990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Flowchart: Connector 9">
            <a:extLst>
              <a:ext uri="{FF2B5EF4-FFF2-40B4-BE49-F238E27FC236}">
                <a16:creationId xmlns:a16="http://schemas.microsoft.com/office/drawing/2014/main" id="{991BDDA3-7741-6C47-912D-4046CCA52765}"/>
              </a:ext>
            </a:extLst>
          </p:cNvPr>
          <p:cNvSpPr/>
          <p:nvPr/>
        </p:nvSpPr>
        <p:spPr>
          <a:xfrm>
            <a:off x="-19245" y="1483286"/>
            <a:ext cx="139700" cy="139700"/>
          </a:xfrm>
          <a:prstGeom prst="flowChartConnector">
            <a:avLst/>
          </a:prstGeom>
          <a:gradFill flip="none" rotWithShape="1">
            <a:gsLst>
              <a:gs pos="0">
                <a:schemeClr val="tx2">
                  <a:shade val="30000"/>
                  <a:satMod val="115000"/>
                </a:schemeClr>
              </a:gs>
              <a:gs pos="50000">
                <a:schemeClr val="tx2">
                  <a:shade val="67500"/>
                  <a:satMod val="115000"/>
                </a:schemeClr>
              </a:gs>
              <a:gs pos="100000">
                <a:schemeClr val="tx2">
                  <a:shade val="100000"/>
                  <a:satMod val="115000"/>
                </a:schemeClr>
              </a:gs>
            </a:gsLst>
            <a:lin ang="27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/>
              <a:t>1</a:t>
            </a:r>
          </a:p>
        </p:txBody>
      </p:sp>
      <p:sp>
        <p:nvSpPr>
          <p:cNvPr id="21" name="Flowchart: Connector 11">
            <a:extLst>
              <a:ext uri="{FF2B5EF4-FFF2-40B4-BE49-F238E27FC236}">
                <a16:creationId xmlns:a16="http://schemas.microsoft.com/office/drawing/2014/main" id="{D2DECE75-B169-5141-B243-4DF445F4ED97}"/>
              </a:ext>
            </a:extLst>
          </p:cNvPr>
          <p:cNvSpPr/>
          <p:nvPr/>
        </p:nvSpPr>
        <p:spPr>
          <a:xfrm>
            <a:off x="4742769" y="1323415"/>
            <a:ext cx="139700" cy="139700"/>
          </a:xfrm>
          <a:prstGeom prst="flowChartConnector">
            <a:avLst/>
          </a:prstGeom>
          <a:gradFill flip="none" rotWithShape="1">
            <a:gsLst>
              <a:gs pos="0">
                <a:schemeClr val="tx2">
                  <a:shade val="30000"/>
                  <a:satMod val="115000"/>
                </a:schemeClr>
              </a:gs>
              <a:gs pos="50000">
                <a:schemeClr val="tx2">
                  <a:shade val="67500"/>
                  <a:satMod val="115000"/>
                </a:schemeClr>
              </a:gs>
              <a:gs pos="100000">
                <a:schemeClr val="tx2">
                  <a:shade val="100000"/>
                  <a:satMod val="115000"/>
                </a:schemeClr>
              </a:gs>
            </a:gsLst>
            <a:lin ang="27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/>
              <a:t>3</a:t>
            </a:r>
          </a:p>
        </p:txBody>
      </p:sp>
      <p:sp>
        <p:nvSpPr>
          <p:cNvPr id="22" name="Flowchart: Connector 12">
            <a:extLst>
              <a:ext uri="{FF2B5EF4-FFF2-40B4-BE49-F238E27FC236}">
                <a16:creationId xmlns:a16="http://schemas.microsoft.com/office/drawing/2014/main" id="{28CFD175-F0FF-AD47-8B4E-71DC1AAD6407}"/>
              </a:ext>
            </a:extLst>
          </p:cNvPr>
          <p:cNvSpPr/>
          <p:nvPr/>
        </p:nvSpPr>
        <p:spPr>
          <a:xfrm>
            <a:off x="5671550" y="1321547"/>
            <a:ext cx="139700" cy="139700"/>
          </a:xfrm>
          <a:prstGeom prst="flowChartConnector">
            <a:avLst/>
          </a:prstGeom>
          <a:gradFill flip="none" rotWithShape="1">
            <a:gsLst>
              <a:gs pos="0">
                <a:schemeClr val="tx2">
                  <a:shade val="30000"/>
                  <a:satMod val="115000"/>
                </a:schemeClr>
              </a:gs>
              <a:gs pos="50000">
                <a:schemeClr val="tx2">
                  <a:shade val="67500"/>
                  <a:satMod val="115000"/>
                </a:schemeClr>
              </a:gs>
              <a:gs pos="100000">
                <a:schemeClr val="tx2">
                  <a:shade val="100000"/>
                  <a:satMod val="115000"/>
                </a:schemeClr>
              </a:gs>
            </a:gsLst>
            <a:lin ang="27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/>
              <a:t>4</a:t>
            </a:r>
          </a:p>
        </p:txBody>
      </p:sp>
      <p:sp>
        <p:nvSpPr>
          <p:cNvPr id="23" name="Flowchart: Connector 13">
            <a:extLst>
              <a:ext uri="{FF2B5EF4-FFF2-40B4-BE49-F238E27FC236}">
                <a16:creationId xmlns:a16="http://schemas.microsoft.com/office/drawing/2014/main" id="{EEF50A11-F636-6241-B463-D11E20D91C81}"/>
              </a:ext>
            </a:extLst>
          </p:cNvPr>
          <p:cNvSpPr/>
          <p:nvPr/>
        </p:nvSpPr>
        <p:spPr>
          <a:xfrm>
            <a:off x="6498671" y="1287556"/>
            <a:ext cx="139700" cy="139700"/>
          </a:xfrm>
          <a:prstGeom prst="flowChartConnector">
            <a:avLst/>
          </a:prstGeom>
          <a:gradFill flip="none" rotWithShape="1">
            <a:gsLst>
              <a:gs pos="0">
                <a:schemeClr val="tx2">
                  <a:shade val="30000"/>
                  <a:satMod val="115000"/>
                </a:schemeClr>
              </a:gs>
              <a:gs pos="50000">
                <a:schemeClr val="tx2">
                  <a:shade val="67500"/>
                  <a:satMod val="115000"/>
                </a:schemeClr>
              </a:gs>
              <a:gs pos="100000">
                <a:schemeClr val="tx2">
                  <a:shade val="100000"/>
                  <a:satMod val="115000"/>
                </a:schemeClr>
              </a:gs>
            </a:gsLst>
            <a:lin ang="27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/>
              <a:t>5</a:t>
            </a:r>
          </a:p>
        </p:txBody>
      </p:sp>
      <p:sp>
        <p:nvSpPr>
          <p:cNvPr id="24" name="Flowchart: Connector 14">
            <a:extLst>
              <a:ext uri="{FF2B5EF4-FFF2-40B4-BE49-F238E27FC236}">
                <a16:creationId xmlns:a16="http://schemas.microsoft.com/office/drawing/2014/main" id="{ED10BAAE-C2FA-B34D-AB48-00F7138AD120}"/>
              </a:ext>
            </a:extLst>
          </p:cNvPr>
          <p:cNvSpPr/>
          <p:nvPr/>
        </p:nvSpPr>
        <p:spPr>
          <a:xfrm>
            <a:off x="7486096" y="1321547"/>
            <a:ext cx="139700" cy="139700"/>
          </a:xfrm>
          <a:prstGeom prst="flowChartConnector">
            <a:avLst/>
          </a:prstGeom>
          <a:gradFill flip="none" rotWithShape="1">
            <a:gsLst>
              <a:gs pos="0">
                <a:schemeClr val="tx2">
                  <a:shade val="30000"/>
                  <a:satMod val="115000"/>
                </a:schemeClr>
              </a:gs>
              <a:gs pos="50000">
                <a:schemeClr val="tx2">
                  <a:shade val="67500"/>
                  <a:satMod val="115000"/>
                </a:schemeClr>
              </a:gs>
              <a:gs pos="100000">
                <a:schemeClr val="tx2">
                  <a:shade val="100000"/>
                  <a:satMod val="115000"/>
                </a:schemeClr>
              </a:gs>
            </a:gsLst>
            <a:lin ang="27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/>
              <a:t>6</a:t>
            </a:r>
          </a:p>
        </p:txBody>
      </p:sp>
      <p:sp>
        <p:nvSpPr>
          <p:cNvPr id="25" name="Flowchart: Connector 15">
            <a:extLst>
              <a:ext uri="{FF2B5EF4-FFF2-40B4-BE49-F238E27FC236}">
                <a16:creationId xmlns:a16="http://schemas.microsoft.com/office/drawing/2014/main" id="{2E9D021C-18C6-D34B-85D2-7FB3719401BB}"/>
              </a:ext>
            </a:extLst>
          </p:cNvPr>
          <p:cNvSpPr/>
          <p:nvPr/>
        </p:nvSpPr>
        <p:spPr>
          <a:xfrm>
            <a:off x="9321247" y="1287556"/>
            <a:ext cx="139700" cy="139700"/>
          </a:xfrm>
          <a:prstGeom prst="flowChartConnector">
            <a:avLst/>
          </a:prstGeom>
          <a:gradFill flip="none" rotWithShape="1">
            <a:gsLst>
              <a:gs pos="0">
                <a:schemeClr val="tx2">
                  <a:shade val="30000"/>
                  <a:satMod val="115000"/>
                </a:schemeClr>
              </a:gs>
              <a:gs pos="50000">
                <a:schemeClr val="tx2">
                  <a:shade val="67500"/>
                  <a:satMod val="115000"/>
                </a:schemeClr>
              </a:gs>
              <a:gs pos="100000">
                <a:schemeClr val="tx2">
                  <a:shade val="100000"/>
                  <a:satMod val="115000"/>
                </a:schemeClr>
              </a:gs>
            </a:gsLst>
            <a:lin ang="27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/>
              <a:t>8</a:t>
            </a:r>
          </a:p>
        </p:txBody>
      </p:sp>
      <p:sp>
        <p:nvSpPr>
          <p:cNvPr id="26" name="Flowchart: Connector 16">
            <a:extLst>
              <a:ext uri="{FF2B5EF4-FFF2-40B4-BE49-F238E27FC236}">
                <a16:creationId xmlns:a16="http://schemas.microsoft.com/office/drawing/2014/main" id="{38F17071-9477-CF47-A723-DCDBDE9C794F}"/>
              </a:ext>
            </a:extLst>
          </p:cNvPr>
          <p:cNvSpPr/>
          <p:nvPr/>
        </p:nvSpPr>
        <p:spPr>
          <a:xfrm>
            <a:off x="10246298" y="1321547"/>
            <a:ext cx="139700" cy="139700"/>
          </a:xfrm>
          <a:prstGeom prst="flowChartConnector">
            <a:avLst/>
          </a:prstGeom>
          <a:gradFill flip="none" rotWithShape="1">
            <a:gsLst>
              <a:gs pos="0">
                <a:schemeClr val="tx2">
                  <a:shade val="30000"/>
                  <a:satMod val="115000"/>
                </a:schemeClr>
              </a:gs>
              <a:gs pos="50000">
                <a:schemeClr val="tx2">
                  <a:shade val="67500"/>
                  <a:satMod val="115000"/>
                </a:schemeClr>
              </a:gs>
              <a:gs pos="100000">
                <a:schemeClr val="tx2">
                  <a:shade val="100000"/>
                  <a:satMod val="115000"/>
                </a:schemeClr>
              </a:gs>
            </a:gsLst>
            <a:lin ang="27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/>
              <a:t>9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E044AE1-D8A1-F24C-8084-DBE454F3F174}"/>
              </a:ext>
            </a:extLst>
          </p:cNvPr>
          <p:cNvGrpSpPr/>
          <p:nvPr/>
        </p:nvGrpSpPr>
        <p:grpSpPr>
          <a:xfrm>
            <a:off x="821665" y="1622986"/>
            <a:ext cx="175570" cy="165100"/>
            <a:chOff x="193845" y="1485900"/>
            <a:chExt cx="175570" cy="165100"/>
          </a:xfrm>
        </p:grpSpPr>
        <p:sp>
          <p:nvSpPr>
            <p:cNvPr id="28" name="Flowchart: Connector 18">
              <a:extLst>
                <a:ext uri="{FF2B5EF4-FFF2-40B4-BE49-F238E27FC236}">
                  <a16:creationId xmlns:a16="http://schemas.microsoft.com/office/drawing/2014/main" id="{FBF2DE38-F523-714C-A969-C11F666FDD0E}"/>
                </a:ext>
              </a:extLst>
            </p:cNvPr>
            <p:cNvSpPr/>
            <p:nvPr/>
          </p:nvSpPr>
          <p:spPr>
            <a:xfrm>
              <a:off x="211780" y="1511300"/>
              <a:ext cx="139700" cy="139700"/>
            </a:xfrm>
            <a:prstGeom prst="flowChartConnector">
              <a:avLst/>
            </a:prstGeom>
            <a:gradFill flip="none" rotWithShape="1">
              <a:gsLst>
                <a:gs pos="0">
                  <a:schemeClr val="tx2">
                    <a:shade val="30000"/>
                    <a:satMod val="115000"/>
                  </a:schemeClr>
                </a:gs>
                <a:gs pos="50000">
                  <a:schemeClr val="tx2">
                    <a:shade val="67500"/>
                    <a:satMod val="115000"/>
                  </a:schemeClr>
                </a:gs>
                <a:gs pos="100000">
                  <a:schemeClr val="tx2"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E2F8C78-F3CC-2E4F-93DF-53D7CF581837}"/>
                </a:ext>
              </a:extLst>
            </p:cNvPr>
            <p:cNvSpPr txBox="1"/>
            <p:nvPr/>
          </p:nvSpPr>
          <p:spPr>
            <a:xfrm>
              <a:off x="193845" y="1485900"/>
              <a:ext cx="175570" cy="146050"/>
            </a:xfrm>
            <a:prstGeom prst="rect">
              <a:avLst/>
            </a:prstGeom>
          </p:spPr>
          <p:txBody>
            <a:bodyPr wrap="none" rtlCol="0">
              <a:noAutofit/>
            </a:bodyPr>
            <a:lstStyle/>
            <a:p>
              <a:pPr algn="ctr"/>
              <a:r>
                <a:rPr lang="en-US" sz="700" dirty="0">
                  <a:solidFill>
                    <a:schemeClr val="bg1"/>
                  </a:solidFill>
                </a:rPr>
                <a:t>10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CA02B136-BEBA-0742-96B1-9DB6D3A0FBA5}"/>
              </a:ext>
            </a:extLst>
          </p:cNvPr>
          <p:cNvGrpSpPr/>
          <p:nvPr/>
        </p:nvGrpSpPr>
        <p:grpSpPr>
          <a:xfrm>
            <a:off x="822780" y="1775386"/>
            <a:ext cx="175570" cy="171450"/>
            <a:chOff x="193845" y="1479550"/>
            <a:chExt cx="175570" cy="171450"/>
          </a:xfrm>
        </p:grpSpPr>
        <p:sp>
          <p:nvSpPr>
            <p:cNvPr id="31" name="Flowchart: Connector 22">
              <a:extLst>
                <a:ext uri="{FF2B5EF4-FFF2-40B4-BE49-F238E27FC236}">
                  <a16:creationId xmlns:a16="http://schemas.microsoft.com/office/drawing/2014/main" id="{787A9134-6950-9949-881D-FBE293CB03F6}"/>
                </a:ext>
              </a:extLst>
            </p:cNvPr>
            <p:cNvSpPr/>
            <p:nvPr/>
          </p:nvSpPr>
          <p:spPr>
            <a:xfrm>
              <a:off x="211780" y="1511300"/>
              <a:ext cx="139700" cy="139700"/>
            </a:xfrm>
            <a:prstGeom prst="flowChartConnector">
              <a:avLst/>
            </a:prstGeom>
            <a:gradFill flip="none" rotWithShape="1">
              <a:gsLst>
                <a:gs pos="0">
                  <a:schemeClr val="tx2">
                    <a:shade val="30000"/>
                    <a:satMod val="115000"/>
                  </a:schemeClr>
                </a:gs>
                <a:gs pos="50000">
                  <a:schemeClr val="tx2">
                    <a:shade val="67500"/>
                    <a:satMod val="115000"/>
                  </a:schemeClr>
                </a:gs>
                <a:gs pos="100000">
                  <a:schemeClr val="tx2"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4831271-9579-1A4A-AC8D-1606EBB1C62C}"/>
                </a:ext>
              </a:extLst>
            </p:cNvPr>
            <p:cNvSpPr txBox="1"/>
            <p:nvPr/>
          </p:nvSpPr>
          <p:spPr>
            <a:xfrm>
              <a:off x="193845" y="1479550"/>
              <a:ext cx="175570" cy="146050"/>
            </a:xfrm>
            <a:prstGeom prst="rect">
              <a:avLst/>
            </a:prstGeom>
          </p:spPr>
          <p:txBody>
            <a:bodyPr wrap="none" rtlCol="0">
              <a:noAutofit/>
            </a:bodyPr>
            <a:lstStyle/>
            <a:p>
              <a:pPr algn="ctr"/>
              <a:r>
                <a:rPr lang="en-US" sz="700" dirty="0">
                  <a:solidFill>
                    <a:schemeClr val="bg1"/>
                  </a:solidFill>
                </a:rPr>
                <a:t>11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147233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Fast and loose with FASTA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085A2FA-5EB4-1045-B463-A8A5795E97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simple text based representation of a DNA, RNA, or amino acid sequence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" b="87481"/>
          <a:stretch/>
        </p:blipFill>
        <p:spPr>
          <a:xfrm>
            <a:off x="10995202" y="717784"/>
            <a:ext cx="1084735" cy="765328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</p:spTree>
    <p:extLst>
      <p:ext uri="{BB962C8B-B14F-4D97-AF65-F5344CB8AC3E}">
        <p14:creationId xmlns:p14="http://schemas.microsoft.com/office/powerpoint/2010/main" val="15999848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" b="15455"/>
          <a:stretch/>
        </p:blipFill>
        <p:spPr>
          <a:xfrm>
            <a:off x="10995202" y="717782"/>
            <a:ext cx="1084735" cy="5170062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9CCEF57D-E2FF-5045-A43E-C997C3A43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05" y="18634"/>
            <a:ext cx="8229600" cy="585972"/>
          </a:xfrm>
        </p:spPr>
        <p:txBody>
          <a:bodyPr/>
          <a:lstStyle/>
          <a:p>
            <a:pPr algn="l"/>
            <a:r>
              <a:rPr lang="en-US" sz="3600" dirty="0">
                <a:solidFill>
                  <a:schemeClr val="bg1"/>
                </a:solidFill>
              </a:rPr>
              <a:t>Variant Cal</a:t>
            </a:r>
            <a:r>
              <a:rPr lang="en-US" sz="3600" dirty="0"/>
              <a:t>l Format- VCF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34E0B87-F593-1B47-A6D2-8992D4586665}"/>
              </a:ext>
            </a:extLst>
          </p:cNvPr>
          <p:cNvSpPr txBox="1"/>
          <p:nvPr/>
        </p:nvSpPr>
        <p:spPr>
          <a:xfrm>
            <a:off x="12700" y="5867400"/>
            <a:ext cx="102819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B&amp;FG 3e</a:t>
            </a:r>
          </a:p>
          <a:p>
            <a:r>
              <a:rPr lang="en-US" dirty="0">
                <a:solidFill>
                  <a:schemeClr val="bg1"/>
                </a:solidFill>
              </a:rPr>
              <a:t>Table 9.6</a:t>
            </a:r>
          </a:p>
          <a:p>
            <a:r>
              <a:rPr lang="en-US" dirty="0">
                <a:solidFill>
                  <a:schemeClr val="bg1"/>
                </a:solidFill>
              </a:rPr>
              <a:t>Page 411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FA4DCE4-6723-BB48-93BD-88D3C8D10700}"/>
              </a:ext>
            </a:extLst>
          </p:cNvPr>
          <p:cNvSpPr txBox="1"/>
          <p:nvPr/>
        </p:nvSpPr>
        <p:spPr>
          <a:xfrm>
            <a:off x="1288143" y="838200"/>
            <a:ext cx="7696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A VCF file includes the following information:</a:t>
            </a:r>
          </a:p>
        </p:txBody>
      </p:sp>
      <p:pic>
        <p:nvPicPr>
          <p:cNvPr id="35" name="Picture 34" descr="Screen Shot 2017-02-25 at 4.01.28 PM.png">
            <a:extLst>
              <a:ext uri="{FF2B5EF4-FFF2-40B4-BE49-F238E27FC236}">
                <a16:creationId xmlns:a16="http://schemas.microsoft.com/office/drawing/2014/main" id="{3932E48B-FFB6-9C4B-AED8-7A89F69582D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84"/>
          <a:stretch/>
        </p:blipFill>
        <p:spPr>
          <a:xfrm>
            <a:off x="76199" y="1295400"/>
            <a:ext cx="8988363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5928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" b="15455"/>
          <a:stretch/>
        </p:blipFill>
        <p:spPr>
          <a:xfrm>
            <a:off x="10995202" y="717782"/>
            <a:ext cx="1084735" cy="5170062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9CCEF57D-E2FF-5045-A43E-C997C3A43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05" y="18634"/>
            <a:ext cx="8229600" cy="585972"/>
          </a:xfrm>
        </p:spPr>
        <p:txBody>
          <a:bodyPr/>
          <a:lstStyle/>
          <a:p>
            <a:pPr algn="l"/>
            <a:r>
              <a:rPr lang="en-US" sz="3600" dirty="0">
                <a:solidFill>
                  <a:schemeClr val="bg1"/>
                </a:solidFill>
              </a:rPr>
              <a:t>Variant Cal</a:t>
            </a:r>
            <a:r>
              <a:rPr lang="en-US" sz="3600" dirty="0"/>
              <a:t>l Format- VCF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8FDD34-F242-2845-99EA-F9A510F07616}"/>
              </a:ext>
            </a:extLst>
          </p:cNvPr>
          <p:cNvSpPr txBox="1"/>
          <p:nvPr/>
        </p:nvSpPr>
        <p:spPr>
          <a:xfrm>
            <a:off x="1288143" y="1143000"/>
            <a:ext cx="7696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VCF header</a:t>
            </a:r>
          </a:p>
        </p:txBody>
      </p:sp>
      <p:pic>
        <p:nvPicPr>
          <p:cNvPr id="10" name="Picture 3">
            <a:extLst>
              <a:ext uri="{FF2B5EF4-FFF2-40B4-BE49-F238E27FC236}">
                <a16:creationId xmlns:a16="http://schemas.microsoft.com/office/drawing/2014/main" id="{907DAA08-BE0C-6146-AA78-DDB8F1639A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212" y="1619250"/>
            <a:ext cx="7333188" cy="31813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122965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" b="15455"/>
          <a:stretch/>
        </p:blipFill>
        <p:spPr>
          <a:xfrm>
            <a:off x="10995202" y="717782"/>
            <a:ext cx="1084735" cy="5170062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9CCEF57D-E2FF-5045-A43E-C997C3A43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05" y="18634"/>
            <a:ext cx="8229600" cy="585972"/>
          </a:xfrm>
        </p:spPr>
        <p:txBody>
          <a:bodyPr/>
          <a:lstStyle/>
          <a:p>
            <a:pPr algn="l"/>
            <a:r>
              <a:rPr lang="en-US" sz="3600" dirty="0">
                <a:solidFill>
                  <a:schemeClr val="bg1"/>
                </a:solidFill>
              </a:rPr>
              <a:t>Variant Cal</a:t>
            </a:r>
            <a:r>
              <a:rPr lang="en-US" sz="3600" dirty="0"/>
              <a:t>l Format- VCF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C923F2-14E4-4C4D-A4A2-F50B484BDDBD}"/>
              </a:ext>
            </a:extLst>
          </p:cNvPr>
          <p:cNvSpPr txBox="1"/>
          <p:nvPr/>
        </p:nvSpPr>
        <p:spPr>
          <a:xfrm>
            <a:off x="1288143" y="1976735"/>
            <a:ext cx="7696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VCF field definition line and first row of body</a:t>
            </a:r>
          </a:p>
        </p:txBody>
      </p:sp>
      <p:pic>
        <p:nvPicPr>
          <p:cNvPr id="11" name="Picture 3">
            <a:extLst>
              <a:ext uri="{FF2B5EF4-FFF2-40B4-BE49-F238E27FC236}">
                <a16:creationId xmlns:a16="http://schemas.microsoft.com/office/drawing/2014/main" id="{23458B5F-9F18-8E4E-B5F3-B0B35018B3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2836864"/>
            <a:ext cx="7848600" cy="108152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ABF6934-49CA-5246-8CC1-59A4FEADAEA2}"/>
              </a:ext>
            </a:extLst>
          </p:cNvPr>
          <p:cNvSpPr txBox="1"/>
          <p:nvPr/>
        </p:nvSpPr>
        <p:spPr>
          <a:xfrm>
            <a:off x="1219200" y="4495800"/>
            <a:ext cx="7696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Fields include chromosome (CHROM), position, identifier (e.g. </a:t>
            </a:r>
            <a:r>
              <a:rPr lang="en-US" sz="2400" dirty="0" err="1">
                <a:solidFill>
                  <a:schemeClr val="bg1"/>
                </a:solidFill>
              </a:rPr>
              <a:t>rsID</a:t>
            </a:r>
            <a:r>
              <a:rPr lang="en-US" sz="2400" dirty="0">
                <a:solidFill>
                  <a:schemeClr val="bg1"/>
                </a:solidFill>
              </a:rPr>
              <a:t>), reference allele, alternate allele, quality score, and extensive data (e.g. haplotypes, read depth, quality scores, functional consequences, accession numbers)</a:t>
            </a:r>
          </a:p>
        </p:txBody>
      </p:sp>
    </p:spTree>
    <p:extLst>
      <p:ext uri="{BB962C8B-B14F-4D97-AF65-F5344CB8AC3E}">
        <p14:creationId xmlns:p14="http://schemas.microsoft.com/office/powerpoint/2010/main" val="24535921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" b="15455"/>
          <a:stretch/>
        </p:blipFill>
        <p:spPr>
          <a:xfrm>
            <a:off x="10995202" y="717782"/>
            <a:ext cx="1084735" cy="5170062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9CCEF57D-E2FF-5045-A43E-C997C3A43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05" y="18634"/>
            <a:ext cx="8229600" cy="585972"/>
          </a:xfrm>
        </p:spPr>
        <p:txBody>
          <a:bodyPr/>
          <a:lstStyle/>
          <a:p>
            <a:pPr algn="l"/>
            <a:r>
              <a:rPr lang="en-US" sz="3600" dirty="0">
                <a:solidFill>
                  <a:schemeClr val="bg1"/>
                </a:solidFill>
              </a:rPr>
              <a:t>Variant Cal</a:t>
            </a:r>
            <a:r>
              <a:rPr lang="en-US" sz="3600" dirty="0"/>
              <a:t>l Format- VCF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E3C8705-D4A0-9944-AF8F-53B089A1B79A}"/>
              </a:ext>
            </a:extLst>
          </p:cNvPr>
          <p:cNvSpPr txBox="1"/>
          <p:nvPr/>
        </p:nvSpPr>
        <p:spPr>
          <a:xfrm>
            <a:off x="1295400" y="1219200"/>
            <a:ext cx="7692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SNP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F9E6B43-67C0-B04D-99BA-4D1FD7C38A1A}"/>
              </a:ext>
            </a:extLst>
          </p:cNvPr>
          <p:cNvCxnSpPr/>
          <p:nvPr/>
        </p:nvCxnSpPr>
        <p:spPr>
          <a:xfrm>
            <a:off x="1288143" y="838200"/>
            <a:ext cx="739865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E8A0EB5-A1D3-D040-8205-1792E68D83C8}"/>
              </a:ext>
            </a:extLst>
          </p:cNvPr>
          <p:cNvSpPr txBox="1"/>
          <p:nvPr/>
        </p:nvSpPr>
        <p:spPr>
          <a:xfrm>
            <a:off x="5257800" y="1219200"/>
            <a:ext cx="137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Insertion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2D6930D-588D-034E-985F-78BBBBC7985E}"/>
              </a:ext>
            </a:extLst>
          </p:cNvPr>
          <p:cNvSpPr txBox="1"/>
          <p:nvPr/>
        </p:nvSpPr>
        <p:spPr>
          <a:xfrm>
            <a:off x="1295400" y="3124200"/>
            <a:ext cx="137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Deletion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F16F021-F151-B64C-84C5-BB690A66466A}"/>
              </a:ext>
            </a:extLst>
          </p:cNvPr>
          <p:cNvSpPr txBox="1"/>
          <p:nvPr/>
        </p:nvSpPr>
        <p:spPr>
          <a:xfrm>
            <a:off x="5257800" y="3124200"/>
            <a:ext cx="19376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Replacement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50DEBE3-8D17-9C42-A48F-928EB6C0F0EF}"/>
              </a:ext>
            </a:extLst>
          </p:cNvPr>
          <p:cNvSpPr txBox="1"/>
          <p:nvPr/>
        </p:nvSpPr>
        <p:spPr>
          <a:xfrm>
            <a:off x="1295400" y="4953000"/>
            <a:ext cx="32348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Large structural variant</a:t>
            </a:r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696DAB53-EA4F-4E40-AEBE-CDE6A9DA4A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1600200"/>
            <a:ext cx="2519363" cy="12033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" name="Picture 3">
            <a:extLst>
              <a:ext uri="{FF2B5EF4-FFF2-40B4-BE49-F238E27FC236}">
                <a16:creationId xmlns:a16="http://schemas.microsoft.com/office/drawing/2014/main" id="{8A6BD431-CB17-DD4B-98FC-76135B1C4D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6437" y="1627188"/>
            <a:ext cx="2519363" cy="119221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" name="Picture 4">
            <a:extLst>
              <a:ext uri="{FF2B5EF4-FFF2-40B4-BE49-F238E27FC236}">
                <a16:creationId xmlns:a16="http://schemas.microsoft.com/office/drawing/2014/main" id="{9C3D38C7-CA40-1F46-AA15-F8C5EA2E7E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3579969"/>
            <a:ext cx="2519363" cy="119221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" name="Picture 5">
            <a:extLst>
              <a:ext uri="{FF2B5EF4-FFF2-40B4-BE49-F238E27FC236}">
                <a16:creationId xmlns:a16="http://schemas.microsoft.com/office/drawing/2014/main" id="{4FB97CD7-0D02-1E44-962E-5EF01C8F7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6437" y="3603924"/>
            <a:ext cx="2519363" cy="119221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" name="Picture 6">
            <a:extLst>
              <a:ext uri="{FF2B5EF4-FFF2-40B4-BE49-F238E27FC236}">
                <a16:creationId xmlns:a16="http://schemas.microsoft.com/office/drawing/2014/main" id="{CE6A53B8-36F6-AD4E-81E3-8AEDBBFA7C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7244" y="5380194"/>
            <a:ext cx="7999413" cy="11366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794462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" b="15455"/>
          <a:stretch/>
        </p:blipFill>
        <p:spPr>
          <a:xfrm>
            <a:off x="10995202" y="717782"/>
            <a:ext cx="1084735" cy="5170062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9CCEF57D-E2FF-5045-A43E-C997C3A43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3600" dirty="0">
                <a:solidFill>
                  <a:schemeClr val="bg1"/>
                </a:solidFill>
              </a:rPr>
              <a:t>BED and GFF Format</a:t>
            </a:r>
            <a:endParaRPr lang="en-US" sz="360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8D0DB78-5AC0-564F-B4FF-BC66B99220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genome.ucsc.edu</a:t>
            </a:r>
            <a:r>
              <a:rPr lang="en-US" dirty="0"/>
              <a:t>/FAQ/FAQformat.html#format1</a:t>
            </a:r>
          </a:p>
        </p:txBody>
      </p:sp>
    </p:spTree>
    <p:extLst>
      <p:ext uri="{BB962C8B-B14F-4D97-AF65-F5344CB8AC3E}">
        <p14:creationId xmlns:p14="http://schemas.microsoft.com/office/powerpoint/2010/main" val="27395498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rabbit hole </a:t>
            </a:r>
            <a:r>
              <a:rPr lang="en-US"/>
              <a:t>only gets deeper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0492" y="727370"/>
            <a:ext cx="3648745" cy="598154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sp>
        <p:nvSpPr>
          <p:cNvPr id="13" name="Title 3"/>
          <p:cNvSpPr txBox="1">
            <a:spLocks/>
          </p:cNvSpPr>
          <p:nvPr/>
        </p:nvSpPr>
        <p:spPr>
          <a:xfrm>
            <a:off x="495270" y="3372973"/>
            <a:ext cx="5594776" cy="1143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i="1" dirty="0">
                <a:solidFill>
                  <a:schemeClr val="accent4"/>
                </a:solidFill>
              </a:rPr>
              <a:t>Remember, all I'm offering is the truth – nothing more</a:t>
            </a:r>
            <a:endParaRPr lang="en-US" sz="2800" dirty="0">
              <a:solidFill>
                <a:schemeClr val="accent4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" b="48"/>
          <a:stretch/>
        </p:blipFill>
        <p:spPr>
          <a:xfrm>
            <a:off x="10995202" y="717781"/>
            <a:ext cx="1084735" cy="6112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889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Fast and loose with FASTA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085A2FA-5EB4-1045-B463-A8A5795E97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simple text based representation of a DNA, RNA, or amino acid sequence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" b="87481"/>
          <a:stretch/>
        </p:blipFill>
        <p:spPr>
          <a:xfrm>
            <a:off x="10995202" y="717784"/>
            <a:ext cx="1084735" cy="765328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E94FA7-B999-A646-A169-CA8B0E0E857E}"/>
              </a:ext>
            </a:extLst>
          </p:cNvPr>
          <p:cNvSpPr txBox="1"/>
          <p:nvPr/>
        </p:nvSpPr>
        <p:spPr>
          <a:xfrm>
            <a:off x="188260" y="2431562"/>
            <a:ext cx="1064907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&gt;NC_007175.2 Crassostrea virginica mitochondrion, complete genome</a:t>
            </a:r>
          </a:p>
          <a:p>
            <a:r>
              <a:rPr lang="en-US" dirty="0">
                <a:solidFill>
                  <a:schemeClr val="accent6"/>
                </a:solidFill>
              </a:rPr>
              <a:t>ATGTTTTCTCAAGGATTCAAGAATTTTCTGTTAAGAATTTTTCCCATTCGCGGGTTTATCCCCTGCCCTG</a:t>
            </a:r>
          </a:p>
          <a:p>
            <a:r>
              <a:rPr lang="en-US" dirty="0">
                <a:solidFill>
                  <a:schemeClr val="accent6"/>
                </a:solidFill>
              </a:rPr>
              <a:t>TTCTATTATTTGAAGCACGTGAAAGAGCTGTTATGTCCACTAATCATCTTGATATTGGCAGATTTTACAT</a:t>
            </a:r>
          </a:p>
          <a:p>
            <a:r>
              <a:rPr lang="en-US" dirty="0">
                <a:solidFill>
                  <a:schemeClr val="accent6"/>
                </a:solidFill>
              </a:rPr>
              <a:t>AATCTTCGGATTTTGGGCAGTTTTAGCTGGGACCAGTTTTAGGTCTCTTATTCGCTGAAGTCTTTATACT</a:t>
            </a:r>
          </a:p>
          <a:p>
            <a:r>
              <a:rPr lang="en-US" dirty="0">
                <a:solidFill>
                  <a:schemeClr val="accent6"/>
                </a:solidFill>
              </a:rPr>
              <a:t>CCTGGGGCTAAATTTTTAGAGCCTGTTGTGTATAACGCTGTGGTAACGAGTCACGCGTTAGTAATGATTT</a:t>
            </a:r>
          </a:p>
          <a:p>
            <a:r>
              <a:rPr lang="en-US" dirty="0">
                <a:solidFill>
                  <a:schemeClr val="accent6"/>
                </a:solidFill>
              </a:rPr>
              <a:t>TCTTCTTTGTTATGCCAGTAATAATTGGTGGGTTTGGTAATTGGCTTATTCCGCTTATACTTGAAGTGGC</a:t>
            </a:r>
          </a:p>
          <a:p>
            <a:r>
              <a:rPr lang="en-US" dirty="0">
                <a:solidFill>
                  <a:schemeClr val="accent6"/>
                </a:solidFill>
              </a:rPr>
              <a:t>AGACATGCAGTTCCCTCGATTAAATGCTTTTAGATTCTGAGTATTGCCAGGGTCATTGCTGCTAATATTG</a:t>
            </a:r>
          </a:p>
          <a:p>
            <a:r>
              <a:rPr lang="en-US" dirty="0">
                <a:solidFill>
                  <a:schemeClr val="accent6"/>
                </a:solidFill>
              </a:rPr>
              <a:t>ATGTCAAATATGTCTGAGAGAGGAGTTGGGTCAGGATGAACCATTTACCCTCCGCTGTCAACTTTTTCTT</a:t>
            </a:r>
          </a:p>
          <a:p>
            <a:r>
              <a:rPr lang="en-US" dirty="0">
                <a:solidFill>
                  <a:schemeClr val="accent6"/>
                </a:solidFill>
              </a:rPr>
              <a:t>ACCATGGAGTTTGCATGGATTTTGCCATTTTAAGGTTACACTTAGCAGGTATTAGGTCTATTTTCAGGTC</a:t>
            </a:r>
          </a:p>
          <a:p>
            <a:r>
              <a:rPr lang="en-US" dirty="0">
                <a:solidFill>
                  <a:schemeClr val="accent6"/>
                </a:solidFill>
              </a:rPr>
              <a:t>TATTAATTTTATAGTAACCATTAGAAACATGCGATCTGTTGGGGGTCACATATTAGCACTTTTCCCTTGG</a:t>
            </a:r>
          </a:p>
          <a:p>
            <a:endParaRPr lang="en-US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3791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Fast and loose with FASTA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085A2FA-5EB4-1045-B463-A8A5795E97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A simple text based representation of a DNA, RNA, or amino acid sequence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Identifier Line, usually demarked with a ”&gt;” followed by the sequence on the next line, or many lines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" b="87481"/>
          <a:stretch/>
        </p:blipFill>
        <p:spPr>
          <a:xfrm>
            <a:off x="10995202" y="717784"/>
            <a:ext cx="1084735" cy="765328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A77D13-255D-6944-B3AC-E9F9909A472E}"/>
              </a:ext>
            </a:extLst>
          </p:cNvPr>
          <p:cNvSpPr txBox="1"/>
          <p:nvPr/>
        </p:nvSpPr>
        <p:spPr>
          <a:xfrm>
            <a:off x="188260" y="2431562"/>
            <a:ext cx="1064907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&gt;NC_007175.2 Crassostrea virginica mitochondrion, complete genome</a:t>
            </a:r>
          </a:p>
          <a:p>
            <a:r>
              <a:rPr lang="en-US" dirty="0">
                <a:solidFill>
                  <a:schemeClr val="accent6"/>
                </a:solidFill>
              </a:rPr>
              <a:t>ATGTTTTCTCAAGGATTCAAGAATTTTCTGTTAAGAATTTTTCCCATTCGCGGGTTTATCCCCTGCCCTG</a:t>
            </a:r>
          </a:p>
          <a:p>
            <a:r>
              <a:rPr lang="en-US" dirty="0">
                <a:solidFill>
                  <a:schemeClr val="accent6"/>
                </a:solidFill>
              </a:rPr>
              <a:t>TTCTATTATTTGAAGCACGTGAAAGAGCTGTTATGTCCACTAATCATCTTGATATTGGCAGATTTTACAT</a:t>
            </a:r>
          </a:p>
          <a:p>
            <a:r>
              <a:rPr lang="en-US" dirty="0">
                <a:solidFill>
                  <a:schemeClr val="accent6"/>
                </a:solidFill>
              </a:rPr>
              <a:t>AATCTTCGGATTTTGGGCAGTTTTAGCTGGGACCAGTTTTAGGTCTCTTATTCGCTGAAGTCTTTATACT</a:t>
            </a:r>
          </a:p>
          <a:p>
            <a:r>
              <a:rPr lang="en-US" dirty="0">
                <a:solidFill>
                  <a:schemeClr val="accent6"/>
                </a:solidFill>
              </a:rPr>
              <a:t>CCTGGGGCTAAATTTTTAGAGCCTGTTGTGTATAACGCTGTGGTAACGAGTCACGCGTTAGTAATGATTT</a:t>
            </a:r>
          </a:p>
          <a:p>
            <a:r>
              <a:rPr lang="en-US" dirty="0">
                <a:solidFill>
                  <a:schemeClr val="accent6"/>
                </a:solidFill>
              </a:rPr>
              <a:t>TCTTCTTTGTTATGCCAGTAATAATTGGTGGGTTTGGTAATTGGCTTATTCCGCTTATACTTGAAGTGGC</a:t>
            </a:r>
          </a:p>
          <a:p>
            <a:r>
              <a:rPr lang="en-US" dirty="0">
                <a:solidFill>
                  <a:schemeClr val="accent6"/>
                </a:solidFill>
              </a:rPr>
              <a:t>AGACATGCAGTTCCCTCGATTAAATGCTTTTAGATTCTGAGTATTGCCAGGGTCATTGCTGCTAATATTG</a:t>
            </a:r>
          </a:p>
          <a:p>
            <a:r>
              <a:rPr lang="en-US" dirty="0">
                <a:solidFill>
                  <a:schemeClr val="accent6"/>
                </a:solidFill>
              </a:rPr>
              <a:t>ATGTCAAATATGTCTGAGAGAGGAGTTGGGTCAGGATGAACCATTTACCCTCCGCTGTCAACTTTTTCTT</a:t>
            </a:r>
          </a:p>
          <a:p>
            <a:r>
              <a:rPr lang="en-US" dirty="0">
                <a:solidFill>
                  <a:schemeClr val="accent6"/>
                </a:solidFill>
              </a:rPr>
              <a:t>ACCATGGAGTTTGCATGGATTTTGCCATTTTAAGGTTACACTTAGCAGGTATTAGGTCTATTTTCAGGTC</a:t>
            </a:r>
          </a:p>
          <a:p>
            <a:r>
              <a:rPr lang="en-US" dirty="0">
                <a:solidFill>
                  <a:schemeClr val="accent6"/>
                </a:solidFill>
              </a:rPr>
              <a:t>TATTAATTTTATAGTAACCATTAGAAACATGCGATCTGTTGGGGGTCACATATTAGCACTTTTCCCTTGG</a:t>
            </a:r>
          </a:p>
          <a:p>
            <a:endParaRPr lang="en-US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3863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Fast and loose with FASTA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085A2FA-5EB4-1045-B463-A8A5795E97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A simple text based representation of a DNA, RNA, or amino acid sequence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Identifier Line, usually demarked with a ”&gt;” followed by the sequence on the next line, or many lines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" b="87481"/>
          <a:stretch/>
        </p:blipFill>
        <p:spPr>
          <a:xfrm>
            <a:off x="10995202" y="717784"/>
            <a:ext cx="1084735" cy="765328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A77D13-255D-6944-B3AC-E9F9909A472E}"/>
              </a:ext>
            </a:extLst>
          </p:cNvPr>
          <p:cNvSpPr txBox="1"/>
          <p:nvPr/>
        </p:nvSpPr>
        <p:spPr>
          <a:xfrm>
            <a:off x="158763" y="3075764"/>
            <a:ext cx="7749191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&gt;NC_007175.2 Crassostrea virginica mitochondrion, complete genome</a:t>
            </a:r>
          </a:p>
          <a:p>
            <a:r>
              <a:rPr lang="en-US" dirty="0">
                <a:solidFill>
                  <a:schemeClr val="accent6"/>
                </a:solidFill>
              </a:rPr>
              <a:t>ATGTTTTCTCAAGGATTCAAGAATTTTCTGTTAAGAATTTTTCCCATTCGCGGGTTTATCCCCTGCCCTGTTCTATTATTTGAAGCACGTGAAAGAGCTGTTATGTCCACTAATCATCTTGATATTGGCAGATTTTACATAATCTTCGGATTTTGGGCAGTTTTAGCTGGGACCAGTTTTAGGTCTCTTATTCGCTGAAGTCTTTATACTCCTGGGGCTAAATTTTTAGAGCCTGTTGTGTATAACGCTGTGGTAACGAGTCACGCGTTAGTAATGATTTTCTTCTTTGTTATGCCAGTAATAATTGGTGGGTTTGGTAATTGGCTTATTCCGCTTATACTTGAAGTGGCAGACATGCAGTTCCCTCGATTAAATGCTTTTAGATTCTGAGTATTGCCAGGGTCATTGCTGCTAATATTGATGTCAAATATGTCTGAGAGAGGAGTTGGGTCAGGATGAACCATTTACCCTCCGCTGTCAACTTTTTCTTACCATGGAGTTTGCATGGATTTTGCCATTTTAAGGTTACACTTAGCAGGTATTAGGTCTATTTTCAGGTCTATTAATTTTATAGTAACCATTAGAAACATGCGATCTGTTGGGGGTCACATATTAGCACTTTTCCCTTGG</a:t>
            </a:r>
          </a:p>
          <a:p>
            <a:endParaRPr lang="en-US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93275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Fast and loose with FASTA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085A2FA-5EB4-1045-B463-A8A5795E97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A simple text based representation of a DNA, RNA, or amino acid sequence</a:t>
            </a:r>
          </a:p>
          <a:p>
            <a:endParaRPr lang="en-US" dirty="0"/>
          </a:p>
          <a:p>
            <a:r>
              <a:rPr lang="en-US" sz="2000" dirty="0" err="1">
                <a:solidFill>
                  <a:schemeClr val="accent6"/>
                </a:solidFill>
              </a:rPr>
              <a:t>awk</a:t>
            </a:r>
            <a:r>
              <a:rPr lang="en-US" sz="2000" dirty="0">
                <a:solidFill>
                  <a:schemeClr val="accent6"/>
                </a:solidFill>
              </a:rPr>
              <a:t> '/^&gt;/ { print (NR==1 ? "" : RS) $0; next } { </a:t>
            </a:r>
            <a:r>
              <a:rPr lang="en-US" sz="2000" dirty="0" err="1">
                <a:solidFill>
                  <a:schemeClr val="accent6"/>
                </a:solidFill>
              </a:rPr>
              <a:t>printf</a:t>
            </a:r>
            <a:r>
              <a:rPr lang="en-US" sz="2000" dirty="0">
                <a:solidFill>
                  <a:schemeClr val="accent6"/>
                </a:solidFill>
              </a:rPr>
              <a:t> "%s", $0 } END { </a:t>
            </a:r>
            <a:r>
              <a:rPr lang="en-US" sz="2000" dirty="0" err="1">
                <a:solidFill>
                  <a:schemeClr val="accent6"/>
                </a:solidFill>
              </a:rPr>
              <a:t>printf</a:t>
            </a:r>
            <a:r>
              <a:rPr lang="en-US" sz="2000" dirty="0">
                <a:solidFill>
                  <a:schemeClr val="accent6"/>
                </a:solidFill>
              </a:rPr>
              <a:t> RS }' file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Identifier Line, usually demarked with a ”&gt;” followed by the sequence on the next line, or many lines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" b="87481"/>
          <a:stretch/>
        </p:blipFill>
        <p:spPr>
          <a:xfrm>
            <a:off x="10995202" y="717784"/>
            <a:ext cx="1084735" cy="765328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A77D13-255D-6944-B3AC-E9F9909A472E}"/>
              </a:ext>
            </a:extLst>
          </p:cNvPr>
          <p:cNvSpPr txBox="1"/>
          <p:nvPr/>
        </p:nvSpPr>
        <p:spPr>
          <a:xfrm>
            <a:off x="158763" y="3075764"/>
            <a:ext cx="7749191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&gt;NC_007175.2 Crassostrea virginica mitochondrion, complete genome</a:t>
            </a:r>
          </a:p>
          <a:p>
            <a:r>
              <a:rPr lang="en-US" dirty="0">
                <a:solidFill>
                  <a:schemeClr val="accent6"/>
                </a:solidFill>
              </a:rPr>
              <a:t>ATGTTTTCTCAAGGATTCAAGAATTTTCTGTTAAGAATTTTTCCCATTCGCGGGTTTATCCCCTGCCCTGTTCTATTATTTGAAGCACGTGAAAGAGCTGTTATGTCCACTAATCATCTTGATATTGGCAGATTTTACATAATCTTCGGATTTTGGGCAGTTTTAGCTGGGACCAGTTTTAGGTCTCTTATTCGCTGAAGTCTTTATACTCCTGGGGCTAAATTTTTAGAGCCTGTTGTGTATAACGCTGTGGTAACGAGTCACGCGTTAGTAATGATTTTCTTCTTTGTTATGCCAGTAATAATTGGTGGGTTTGGTAATTGGCTTATTCCGCTTATACTTGAAGTGGCAGACATGCAGTTCCCTCGATTAAATGCTTTTAGATTCTGAGTATTGCCAGGGTCATTGCTGCTAATATTGATGTCAAATATGTCTGAGAGAGGAGTTGGGTCAGGATGAACCATTTACCCTCCGCTGTCAACTTTTTCTTACCATGGAGTTTGCATGGATTTTGCCATTTTAAGGTTACACTTAGCAGGTATTAGGTCTATTTTCAGGTCTATTAATTTTATAGTAACCATTAGAAACATGCGATCTGTTGGGGGTCACATATTAGCACTTTTCCCTTGG</a:t>
            </a:r>
          </a:p>
          <a:p>
            <a:endParaRPr lang="en-US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756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familiar with FASTQ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" b="87481"/>
          <a:stretch/>
        </p:blipFill>
        <p:spPr>
          <a:xfrm>
            <a:off x="10995202" y="717784"/>
            <a:ext cx="1084735" cy="765328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</p:spTree>
    <p:extLst>
      <p:ext uri="{BB962C8B-B14F-4D97-AF65-F5344CB8AC3E}">
        <p14:creationId xmlns:p14="http://schemas.microsoft.com/office/powerpoint/2010/main" val="7812216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familiar with FASTQ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93964" y="791840"/>
            <a:ext cx="10638882" cy="572749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400" dirty="0"/>
              <a:t>@HWUSI-EAS1877:1234:07-30-12_Puritz2:1:1:12814:984 1:N:0:ACAGTG</a:t>
            </a:r>
          </a:p>
          <a:p>
            <a:pPr marL="0" indent="0">
              <a:buNone/>
            </a:pPr>
            <a:r>
              <a:rPr lang="en-US" sz="1400" dirty="0"/>
              <a:t>ACTTTTGACCGGACTTGTGATAGACTTCCGATGGACTCGNCTACTTATTCAGGAAATCATTGAGGTTTCATCCGGTAACAGTTGCATTTCTCCTAT</a:t>
            </a:r>
          </a:p>
          <a:p>
            <a:pPr marL="0" indent="0">
              <a:buNone/>
            </a:pPr>
            <a:r>
              <a:rPr lang="en-US" sz="1400" dirty="0"/>
              <a:t>+</a:t>
            </a:r>
          </a:p>
          <a:p>
            <a:pPr marL="0" indent="0">
              <a:buNone/>
            </a:pPr>
            <a:r>
              <a:rPr lang="en-US" sz="1400" dirty="0"/>
              <a:t>99999@CC@@CC@CCCC@@@C@CC@CCCCCC@@@@7777#58454C@@CC@@@@@@@@@@@@@@@@@@@@@C@@@@@@@CC@@C@C@C@@@@@@@C</a:t>
            </a:r>
          </a:p>
          <a:p>
            <a:pPr marL="0" indent="0">
              <a:buNone/>
            </a:pPr>
            <a:r>
              <a:rPr lang="en-US" sz="1400" dirty="0"/>
              <a:t>@HWUSI-EAS1877:1234:07-30-12_Puritz2:1:1:13449:983 1:N:0:ACAGTG</a:t>
            </a:r>
          </a:p>
          <a:p>
            <a:pPr marL="0" indent="0">
              <a:buNone/>
            </a:pPr>
            <a:r>
              <a:rPr lang="en-US" sz="1400" dirty="0"/>
              <a:t>GCCAAAACTCCACAAGTAGGGGTGGATTTTGATGGAGTTNGGAAGGTTAGGGTTATTTTTTTCCTATCTTGGAGTTTCCTCTACG</a:t>
            </a:r>
          </a:p>
          <a:p>
            <a:pPr marL="0" indent="0">
              <a:buNone/>
            </a:pPr>
            <a:r>
              <a:rPr lang="en-US" sz="1400" dirty="0"/>
              <a:t>+</a:t>
            </a:r>
          </a:p>
          <a:p>
            <a:pPr marL="0" indent="0">
              <a:buNone/>
            </a:pPr>
            <a:r>
              <a:rPr lang="en-US" sz="1400" dirty="0"/>
              <a:t>66666@C@@C@@@C@@@@@@:::222@@@@&lt;&lt;&lt;&lt;&lt;*%)*#-----8886899997&lt;&lt;222222@@@@@@@@@8@@@@@@@:@@@@</a:t>
            </a:r>
          </a:p>
          <a:p>
            <a:pPr marL="0" indent="0">
              <a:buNone/>
            </a:pPr>
            <a:r>
              <a:rPr lang="en-US" sz="1400" dirty="0"/>
              <a:t>@HWUSI-EAS1877:1234:07-30-12_Puritz2:1:1:15644:982 1:N:0:ACAGTG</a:t>
            </a:r>
          </a:p>
          <a:p>
            <a:pPr marL="0" indent="0">
              <a:buNone/>
            </a:pPr>
            <a:r>
              <a:rPr lang="en-US" sz="1400" dirty="0"/>
              <a:t>TACCAGTGCATTTGGTTGACGCACACTTGAGATGNCCAACTCTCCCGACGAAGTAAATTGTTGGAGGACTAGATTCTTGATCA</a:t>
            </a:r>
          </a:p>
          <a:p>
            <a:pPr marL="0" indent="0">
              <a:buNone/>
            </a:pPr>
            <a:r>
              <a:rPr lang="en-US" sz="1400" dirty="0"/>
              <a:t>+</a:t>
            </a:r>
          </a:p>
          <a:p>
            <a:pPr marL="0" indent="0">
              <a:buNone/>
            </a:pPr>
            <a:r>
              <a:rPr lang="en-US" sz="1400" dirty="0"/>
              <a:t>CCC@CC@@@@&lt;&lt;:&lt;&lt;@@@@@@@C@@@C@@@3354#22322@@@@@&lt;&lt;8&lt;&lt;@@@@@::::::::&lt;7:&lt;&lt;::@@@@8:6:::@@@</a:t>
            </a:r>
          </a:p>
          <a:p>
            <a:pPr marL="0" indent="0">
              <a:buNone/>
            </a:pPr>
            <a:r>
              <a:rPr lang="en-US" sz="1400" dirty="0"/>
              <a:t>@HWUSI-EAS1877:1234:07-30-12_Puritz2:1:1:16185:982 1:N:0:ACAGTG</a:t>
            </a:r>
          </a:p>
          <a:p>
            <a:pPr marL="0" indent="0">
              <a:buNone/>
            </a:pPr>
            <a:r>
              <a:rPr lang="en-US" sz="1400" dirty="0"/>
              <a:t>GGCCAACAAGTCGGCAAAAGGACAGGTCTTGAAACCCAGNACTTGCGGAGAAAATGTAAGATATAGCGCATCAATTCCAGTATTGTACCCCTATGT</a:t>
            </a:r>
          </a:p>
          <a:p>
            <a:pPr marL="0" indent="0">
              <a:buNone/>
            </a:pPr>
            <a:r>
              <a:rPr lang="en-US" sz="1400" dirty="0"/>
              <a:t>+</a:t>
            </a:r>
          </a:p>
          <a:p>
            <a:pPr marL="0" indent="0">
              <a:buNone/>
            </a:pPr>
            <a:r>
              <a:rPr lang="en-US" sz="1400" dirty="0"/>
              <a:t>77777@C@@C@@C@@@@C@C@@CC@@@@C@@@@@@4555#77777@@@@@@@722@C@CC8888844444@@@:@:&lt;&lt;&lt;::&lt;&lt;&lt;:@@8:@@@@@4&lt;</a:t>
            </a:r>
          </a:p>
          <a:p>
            <a:pPr marL="0" indent="0">
              <a:buNone/>
            </a:pPr>
            <a:endParaRPr lang="en-US" sz="1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" b="82922"/>
          <a:stretch/>
        </p:blipFill>
        <p:spPr>
          <a:xfrm>
            <a:off x="10995202" y="717784"/>
            <a:ext cx="1084735" cy="1044109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</p:spTree>
    <p:extLst>
      <p:ext uri="{BB962C8B-B14F-4D97-AF65-F5344CB8AC3E}">
        <p14:creationId xmlns:p14="http://schemas.microsoft.com/office/powerpoint/2010/main" val="1559697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uritzDefault" id="{F7178656-44DD-5F47-AF34-8AA935E0FA3A}" vid="{CCB72634-50BB-0B4A-98A4-7101B18A628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PuritzDefault</Template>
  <TotalTime>194</TotalTime>
  <Words>1635</Words>
  <Application>Microsoft Macintosh PowerPoint</Application>
  <PresentationFormat>Widescreen</PresentationFormat>
  <Paragraphs>465</Paragraphs>
  <Slides>35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1" baseType="lpstr">
      <vt:lpstr>Arial</vt:lpstr>
      <vt:lpstr>Avenir Next Condensed Regular</vt:lpstr>
      <vt:lpstr>Calibri</vt:lpstr>
      <vt:lpstr>Calibri Light</vt:lpstr>
      <vt:lpstr>Courier New</vt:lpstr>
      <vt:lpstr>Office Theme</vt:lpstr>
      <vt:lpstr>Entering the Matrix: the basics of NGS Data files</vt:lpstr>
      <vt:lpstr>A tsunami of data</vt:lpstr>
      <vt:lpstr>Fast and loose with FASTA</vt:lpstr>
      <vt:lpstr>Fast and loose with FASTA</vt:lpstr>
      <vt:lpstr>Fast and loose with FASTA</vt:lpstr>
      <vt:lpstr>Fast and loose with FASTA</vt:lpstr>
      <vt:lpstr>Fast and loose with FASTA</vt:lpstr>
      <vt:lpstr>Getting familiar with FASTQ</vt:lpstr>
      <vt:lpstr>Getting familiar with FASTQ</vt:lpstr>
      <vt:lpstr>Getting familiar with FASTQ</vt:lpstr>
      <vt:lpstr>Getting familiar with FASTQ</vt:lpstr>
      <vt:lpstr>Getting familiar with FASTQ</vt:lpstr>
      <vt:lpstr>Getting familiar with FASTQ</vt:lpstr>
      <vt:lpstr>Getting familiar with FASTQ</vt:lpstr>
      <vt:lpstr>Getting familiar with FASTQ</vt:lpstr>
      <vt:lpstr>Getting familiar with FASTQ</vt:lpstr>
      <vt:lpstr>ASCII Table (offset 33)</vt:lpstr>
      <vt:lpstr>Getting familiar with FASTQ</vt:lpstr>
      <vt:lpstr>Getting familiar with FASTQ</vt:lpstr>
      <vt:lpstr>Getting familiar with FASTQ</vt:lpstr>
      <vt:lpstr>Getting familiar with FASTQ</vt:lpstr>
      <vt:lpstr>Demultiplexing files</vt:lpstr>
      <vt:lpstr>Demultiplexing files</vt:lpstr>
      <vt:lpstr>Getting familiar with FASTQ</vt:lpstr>
      <vt:lpstr>Demultiplexing files</vt:lpstr>
      <vt:lpstr>SAM/BAM Format</vt:lpstr>
      <vt:lpstr>SAM/BAM Format</vt:lpstr>
      <vt:lpstr>SAM/BAM Format</vt:lpstr>
      <vt:lpstr>SAM/BAM Format: Alignment Records</vt:lpstr>
      <vt:lpstr>Variant Call Format- VCF</vt:lpstr>
      <vt:lpstr>Variant Call Format- VCF</vt:lpstr>
      <vt:lpstr>Variant Call Format- VCF</vt:lpstr>
      <vt:lpstr>Variant Call Format- VCF</vt:lpstr>
      <vt:lpstr>BED and GFF Format</vt:lpstr>
      <vt:lpstr>The rabbit hole only gets deeper</vt:lpstr>
    </vt:vector>
  </TitlesOfParts>
  <Company/>
  <LinksUpToDate>false</LinksUpToDate>
  <SharedDoc>false</SharedDoc>
  <HyperlinksChanged>false</HyperlinksChanged>
  <AppVersion>16.0009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Entering the Matrix: the basics of NGS Output files</dc:title>
  <dc:creator>Jonathan Puritz</dc:creator>
  <cp:lastModifiedBy>Jonathan Puritz</cp:lastModifiedBy>
  <cp:revision>57</cp:revision>
  <dcterms:created xsi:type="dcterms:W3CDTF">2016-02-28T10:56:32Z</dcterms:created>
  <dcterms:modified xsi:type="dcterms:W3CDTF">2018-02-07T18:01:12Z</dcterms:modified>
</cp:coreProperties>
</file>